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48" r:id="rId4"/>
  </p:sldMasterIdLst>
  <p:notesMasterIdLst>
    <p:notesMasterId r:id="rId19"/>
  </p:notesMasterIdLst>
  <p:sldIdLst>
    <p:sldId id="387" r:id="rId5"/>
    <p:sldId id="388" r:id="rId6"/>
    <p:sldId id="381" r:id="rId7"/>
    <p:sldId id="393" r:id="rId8"/>
    <p:sldId id="394" r:id="rId9"/>
    <p:sldId id="378" r:id="rId10"/>
    <p:sldId id="389" r:id="rId11"/>
    <p:sldId id="390" r:id="rId12"/>
    <p:sldId id="391" r:id="rId13"/>
    <p:sldId id="392" r:id="rId14"/>
    <p:sldId id="395" r:id="rId15"/>
    <p:sldId id="396" r:id="rId16"/>
    <p:sldId id="400" r:id="rId17"/>
    <p:sldId id="360" r:id="rId18"/>
  </p:sldIdLst>
  <p:sldSz cx="18288000" cy="10287000"/>
  <p:notesSz cx="6858000" cy="9144000"/>
  <p:embeddedFontLst>
    <p:embeddedFont>
      <p:font typeface="Brandon Grotesque 1" panose="020B0604020202020204" charset="0"/>
      <p:regular r:id="rId20"/>
      <p:bold r:id="rId21"/>
      <p:italic r:id="rId22"/>
      <p:boldItalic r:id="rId23"/>
    </p:embeddedFont>
    <p:embeddedFont>
      <p:font typeface="Brandon Grotesque Black" panose="020B0A03020203060202" charset="0"/>
      <p:bold r:id="rId24"/>
      <p:italic r:id="rId25"/>
      <p:boldItalic r:id="rId26"/>
    </p:embeddedFont>
    <p:embeddedFont>
      <p:font typeface="Brandon Grotesque Bold" panose="020B0803020203060202" charset="0"/>
      <p:regular r:id="rId27"/>
      <p:bold r:id="rId28"/>
      <p:italic r:id="rId29"/>
      <p:boldItalic r:id="rId30"/>
    </p:embeddedFont>
    <p:embeddedFont>
      <p:font typeface="Brandon Grotesque Medium" panose="020B0603020203060202" charset="0"/>
      <p:regular r:id="rId31"/>
      <p:italic r:id="rId3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3EA"/>
    <a:srgbClr val="522A6B"/>
    <a:srgbClr val="FFB496"/>
    <a:srgbClr val="FFF042"/>
    <a:srgbClr val="6CA5DA"/>
    <a:srgbClr val="8AD1C1"/>
    <a:srgbClr val="DCE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8DAACA-6E39-4460-9912-BE4D6E4C2ECF}" v="45" dt="2026-04-14T08:46:04.506"/>
    <p1510:client id="{5C9D491B-65CB-07AA-FDB4-5B9662FA7DC3}" v="42" dt="2026-04-14T08:26:28.2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3"/>
    <p:restoredTop sz="94622"/>
  </p:normalViewPr>
  <p:slideViewPr>
    <p:cSldViewPr snapToGrid="0">
      <p:cViewPr varScale="1">
        <p:scale>
          <a:sx n="70" d="100"/>
          <a:sy n="70" d="100"/>
        </p:scale>
        <p:origin x="92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7.fntdata"/><Relationship Id="rId21" Type="http://schemas.openxmlformats.org/officeDocument/2006/relationships/font" Target="fonts/font2.fntdata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6.fntdata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1.fntdata"/><Relationship Id="rId29" Type="http://schemas.openxmlformats.org/officeDocument/2006/relationships/font" Target="fonts/font10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5.fntdata"/><Relationship Id="rId32" Type="http://schemas.openxmlformats.org/officeDocument/2006/relationships/font" Target="fonts/font13.fntdata"/><Relationship Id="rId37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4.fntdata"/><Relationship Id="rId28" Type="http://schemas.openxmlformats.org/officeDocument/2006/relationships/font" Target="fonts/font9.fntdata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31" Type="http://schemas.openxmlformats.org/officeDocument/2006/relationships/font" Target="fonts/font12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font" Target="fonts/font11.fntdata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513620-1404-485B-9008-231945D61B9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6B46046-3957-4CC7-B284-80618C3D4106}">
      <dgm:prSet phldrT="[Text]" custT="1"/>
      <dgm:spPr>
        <a:solidFill>
          <a:srgbClr val="522A6B"/>
        </a:solidFill>
      </dgm:spPr>
      <dgm:t>
        <a:bodyPr/>
        <a:lstStyle/>
        <a:p>
          <a:pPr>
            <a:spcAft>
              <a:spcPts val="50"/>
            </a:spcAft>
          </a:pPr>
          <a:r>
            <a:rPr lang="en-GB" sz="2800" dirty="0"/>
            <a:t>Vision</a:t>
          </a:r>
          <a:endParaRPr lang="en-GB" sz="2000" dirty="0"/>
        </a:p>
        <a:p>
          <a:pPr>
            <a:spcAft>
              <a:spcPct val="35000"/>
            </a:spcAft>
          </a:pPr>
          <a:r>
            <a:rPr lang="en-GB" sz="2000" dirty="0"/>
            <a:t>(underscored by mission)</a:t>
          </a:r>
        </a:p>
      </dgm:t>
    </dgm:pt>
    <dgm:pt modelId="{2C794A75-5507-4B08-BCEB-B4D5EA1DE04E}" type="parTrans" cxnId="{A3A1D975-D08E-4F68-92AC-E34CE8CA4DBB}">
      <dgm:prSet/>
      <dgm:spPr/>
      <dgm:t>
        <a:bodyPr/>
        <a:lstStyle/>
        <a:p>
          <a:endParaRPr lang="en-GB"/>
        </a:p>
      </dgm:t>
    </dgm:pt>
    <dgm:pt modelId="{DC2AA2EF-67E2-4413-8028-27B7CF8ABDE2}" type="sibTrans" cxnId="{A3A1D975-D08E-4F68-92AC-E34CE8CA4DBB}">
      <dgm:prSet/>
      <dgm:spPr/>
      <dgm:t>
        <a:bodyPr/>
        <a:lstStyle/>
        <a:p>
          <a:endParaRPr lang="en-GB"/>
        </a:p>
      </dgm:t>
    </dgm:pt>
    <dgm:pt modelId="{4F1ABEB1-9E97-4E73-AC1D-DBFC67410D12}">
      <dgm:prSet phldrT="[Text]"/>
      <dgm:spPr>
        <a:solidFill>
          <a:srgbClr val="6CA5DA"/>
        </a:solidFill>
      </dgm:spPr>
      <dgm:t>
        <a:bodyPr/>
        <a:lstStyle/>
        <a:p>
          <a:r>
            <a:rPr lang="en-GB" dirty="0"/>
            <a:t>Long term aim</a:t>
          </a:r>
        </a:p>
      </dgm:t>
    </dgm:pt>
    <dgm:pt modelId="{1659830C-6F9E-4283-B671-5FC771123652}" type="parTrans" cxnId="{8571736D-A5FD-4B6B-8DAB-6252B5286BC2}">
      <dgm:prSet/>
      <dgm:spPr/>
      <dgm:t>
        <a:bodyPr/>
        <a:lstStyle/>
        <a:p>
          <a:endParaRPr lang="en-GB"/>
        </a:p>
      </dgm:t>
    </dgm:pt>
    <dgm:pt modelId="{D2EFC9C5-C606-4A16-A98B-C215789EC216}" type="sibTrans" cxnId="{8571736D-A5FD-4B6B-8DAB-6252B5286BC2}">
      <dgm:prSet/>
      <dgm:spPr/>
      <dgm:t>
        <a:bodyPr/>
        <a:lstStyle/>
        <a:p>
          <a:endParaRPr lang="en-GB"/>
        </a:p>
      </dgm:t>
    </dgm:pt>
    <dgm:pt modelId="{5593D896-2FD1-4AC8-97DA-A6CA7F0946EF}">
      <dgm:prSet phldrT="[Text]"/>
      <dgm:spPr>
        <a:solidFill>
          <a:srgbClr val="6CA5DA"/>
        </a:solidFill>
      </dgm:spPr>
      <dgm:t>
        <a:bodyPr/>
        <a:lstStyle/>
        <a:p>
          <a:r>
            <a:rPr lang="en-GB" dirty="0"/>
            <a:t>Long term aim</a:t>
          </a:r>
        </a:p>
      </dgm:t>
    </dgm:pt>
    <dgm:pt modelId="{AF9FA3A1-70F1-4A3F-875A-599B344ECB16}" type="parTrans" cxnId="{E34CFBFB-FE9A-4201-A6B2-B989A6A5E993}">
      <dgm:prSet/>
      <dgm:spPr/>
      <dgm:t>
        <a:bodyPr/>
        <a:lstStyle/>
        <a:p>
          <a:endParaRPr lang="en-GB"/>
        </a:p>
      </dgm:t>
    </dgm:pt>
    <dgm:pt modelId="{4B6FD899-10D0-4319-9F64-E45A33C8086A}" type="sibTrans" cxnId="{E34CFBFB-FE9A-4201-A6B2-B989A6A5E993}">
      <dgm:prSet/>
      <dgm:spPr/>
      <dgm:t>
        <a:bodyPr/>
        <a:lstStyle/>
        <a:p>
          <a:endParaRPr lang="en-GB"/>
        </a:p>
      </dgm:t>
    </dgm:pt>
    <dgm:pt modelId="{15D1D5A5-A996-4AB1-8E1C-CF2A9907204E}">
      <dgm:prSet phldrT="[Text]"/>
      <dgm:spPr>
        <a:solidFill>
          <a:srgbClr val="EFBF04"/>
        </a:solidFill>
      </dgm:spPr>
      <dgm:t>
        <a:bodyPr/>
        <a:lstStyle/>
        <a:p>
          <a:r>
            <a:rPr lang="en-GB" dirty="0"/>
            <a:t>Short / medium term goal(s)</a:t>
          </a:r>
        </a:p>
      </dgm:t>
    </dgm:pt>
    <dgm:pt modelId="{88408209-8A3A-4DB0-9542-ABEDE076313A}" type="parTrans" cxnId="{486CAD8D-96F2-4161-81A0-908685F1958A}">
      <dgm:prSet/>
      <dgm:spPr/>
      <dgm:t>
        <a:bodyPr/>
        <a:lstStyle/>
        <a:p>
          <a:endParaRPr lang="en-GB"/>
        </a:p>
      </dgm:t>
    </dgm:pt>
    <dgm:pt modelId="{CB38B93B-F3FE-41A1-9447-62B6FD00F0B3}" type="sibTrans" cxnId="{486CAD8D-96F2-4161-81A0-908685F1958A}">
      <dgm:prSet/>
      <dgm:spPr/>
      <dgm:t>
        <a:bodyPr/>
        <a:lstStyle/>
        <a:p>
          <a:endParaRPr lang="en-GB"/>
        </a:p>
      </dgm:t>
    </dgm:pt>
    <dgm:pt modelId="{F5F0F909-F684-4799-810D-E136D9E76C01}">
      <dgm:prSet phldrT="[Text]"/>
      <dgm:spPr>
        <a:solidFill>
          <a:srgbClr val="6CA5DA"/>
        </a:solidFill>
      </dgm:spPr>
      <dgm:t>
        <a:bodyPr/>
        <a:lstStyle/>
        <a:p>
          <a:r>
            <a:rPr lang="en-GB" dirty="0"/>
            <a:t>Long term aim</a:t>
          </a:r>
        </a:p>
      </dgm:t>
    </dgm:pt>
    <dgm:pt modelId="{81F4E3B8-BC3F-4B9F-8227-46C0AB92792C}" type="parTrans" cxnId="{E679D821-779F-4A06-B2A7-445EE1778F5D}">
      <dgm:prSet/>
      <dgm:spPr/>
      <dgm:t>
        <a:bodyPr/>
        <a:lstStyle/>
        <a:p>
          <a:endParaRPr lang="en-GB"/>
        </a:p>
      </dgm:t>
    </dgm:pt>
    <dgm:pt modelId="{B966046D-D191-454F-B19B-7DF9FBF36857}" type="sibTrans" cxnId="{E679D821-779F-4A06-B2A7-445EE1778F5D}">
      <dgm:prSet/>
      <dgm:spPr/>
      <dgm:t>
        <a:bodyPr/>
        <a:lstStyle/>
        <a:p>
          <a:endParaRPr lang="en-GB"/>
        </a:p>
      </dgm:t>
    </dgm:pt>
    <dgm:pt modelId="{773F66F8-8B07-4B98-85C0-BB4CC49C42A1}">
      <dgm:prSet phldrT="[Text]"/>
      <dgm:spPr>
        <a:solidFill>
          <a:srgbClr val="26CBC6"/>
        </a:solidFill>
      </dgm:spPr>
      <dgm:t>
        <a:bodyPr/>
        <a:lstStyle/>
        <a:p>
          <a:pPr rtl="0"/>
          <a:r>
            <a:rPr lang="en-GB" dirty="0">
              <a:latin typeface="Verlag Black"/>
            </a:rPr>
            <a:t> Target</a:t>
          </a:r>
          <a:endParaRPr lang="en-GB" dirty="0"/>
        </a:p>
      </dgm:t>
    </dgm:pt>
    <dgm:pt modelId="{60EC23F7-3A60-449B-9736-BF127FFF2656}" type="parTrans" cxnId="{845F0EBF-B469-4A28-9E61-7F01092F13BF}">
      <dgm:prSet/>
      <dgm:spPr/>
      <dgm:t>
        <a:bodyPr/>
        <a:lstStyle/>
        <a:p>
          <a:endParaRPr lang="en-GB"/>
        </a:p>
      </dgm:t>
    </dgm:pt>
    <dgm:pt modelId="{3D89CA02-07B3-4895-9AA5-C028C6E93AC6}" type="sibTrans" cxnId="{845F0EBF-B469-4A28-9E61-7F01092F13BF}">
      <dgm:prSet/>
      <dgm:spPr/>
      <dgm:t>
        <a:bodyPr/>
        <a:lstStyle/>
        <a:p>
          <a:endParaRPr lang="en-GB"/>
        </a:p>
      </dgm:t>
    </dgm:pt>
    <dgm:pt modelId="{DA8EE015-936F-464E-ABD5-A529E2490663}">
      <dgm:prSet phldrT="[Text]"/>
      <dgm:spPr>
        <a:solidFill>
          <a:srgbClr val="FFB496"/>
        </a:solidFill>
      </dgm:spPr>
      <dgm:t>
        <a:bodyPr/>
        <a:lstStyle/>
        <a:p>
          <a:pPr rtl="0"/>
          <a:r>
            <a:rPr lang="en-GB" dirty="0">
              <a:latin typeface="Verlag Black"/>
            </a:rPr>
            <a:t> Objective / key activities</a:t>
          </a:r>
          <a:endParaRPr lang="en-GB" dirty="0"/>
        </a:p>
      </dgm:t>
    </dgm:pt>
    <dgm:pt modelId="{C0D232B1-1ED9-4D18-879F-7A5C365D0824}" type="parTrans" cxnId="{CA120F07-7B33-425B-A83E-0CB58F9A1435}">
      <dgm:prSet/>
      <dgm:spPr/>
      <dgm:t>
        <a:bodyPr/>
        <a:lstStyle/>
        <a:p>
          <a:endParaRPr lang="en-GB"/>
        </a:p>
      </dgm:t>
    </dgm:pt>
    <dgm:pt modelId="{EF21DB12-7CF2-4CC3-8394-132B4E6AFF31}" type="sibTrans" cxnId="{CA120F07-7B33-425B-A83E-0CB58F9A1435}">
      <dgm:prSet/>
      <dgm:spPr/>
      <dgm:t>
        <a:bodyPr/>
        <a:lstStyle/>
        <a:p>
          <a:endParaRPr lang="en-GB"/>
        </a:p>
      </dgm:t>
    </dgm:pt>
    <dgm:pt modelId="{7E4780D5-7902-4329-8EB7-97F78C38C6BE}" type="pres">
      <dgm:prSet presAssocID="{68513620-1404-485B-9008-231945D61B9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351380A-52A2-4292-9255-DF8FD108CA63}" type="pres">
      <dgm:prSet presAssocID="{26B46046-3957-4CC7-B284-80618C3D4106}" presName="hierRoot1" presStyleCnt="0">
        <dgm:presLayoutVars>
          <dgm:hierBranch val="init"/>
        </dgm:presLayoutVars>
      </dgm:prSet>
      <dgm:spPr/>
    </dgm:pt>
    <dgm:pt modelId="{8063BE83-47F1-4603-B738-999C3243816A}" type="pres">
      <dgm:prSet presAssocID="{26B46046-3957-4CC7-B284-80618C3D4106}" presName="rootComposite1" presStyleCnt="0"/>
      <dgm:spPr/>
    </dgm:pt>
    <dgm:pt modelId="{76184CCA-460B-4A19-8355-6E178C55C2AE}" type="pres">
      <dgm:prSet presAssocID="{26B46046-3957-4CC7-B284-80618C3D4106}" presName="rootText1" presStyleLbl="node0" presStyleIdx="0" presStyleCnt="1" custScaleX="373614" custScaleY="144196">
        <dgm:presLayoutVars>
          <dgm:chPref val="3"/>
        </dgm:presLayoutVars>
      </dgm:prSet>
      <dgm:spPr>
        <a:prstGeom prst="triangle">
          <a:avLst/>
        </a:prstGeom>
      </dgm:spPr>
    </dgm:pt>
    <dgm:pt modelId="{A1AF1675-E601-48C8-8D70-8240BC598F18}" type="pres">
      <dgm:prSet presAssocID="{26B46046-3957-4CC7-B284-80618C3D4106}" presName="rootConnector1" presStyleLbl="node1" presStyleIdx="0" presStyleCnt="0"/>
      <dgm:spPr/>
    </dgm:pt>
    <dgm:pt modelId="{2CAD8E1A-EFB2-4C9E-B8AB-320E944C2313}" type="pres">
      <dgm:prSet presAssocID="{26B46046-3957-4CC7-B284-80618C3D4106}" presName="hierChild2" presStyleCnt="0"/>
      <dgm:spPr/>
    </dgm:pt>
    <dgm:pt modelId="{8DEFF2F0-F783-4020-8435-34E744FC5905}" type="pres">
      <dgm:prSet presAssocID="{1659830C-6F9E-4283-B671-5FC771123652}" presName="Name37" presStyleLbl="parChTrans1D2" presStyleIdx="0" presStyleCnt="3"/>
      <dgm:spPr/>
    </dgm:pt>
    <dgm:pt modelId="{93CF6506-99CF-4B7C-B87F-31ED3D41C557}" type="pres">
      <dgm:prSet presAssocID="{4F1ABEB1-9E97-4E73-AC1D-DBFC67410D12}" presName="hierRoot2" presStyleCnt="0">
        <dgm:presLayoutVars>
          <dgm:hierBranch val="init"/>
        </dgm:presLayoutVars>
      </dgm:prSet>
      <dgm:spPr/>
    </dgm:pt>
    <dgm:pt modelId="{823EECBD-93E3-414A-B911-6965062E9A24}" type="pres">
      <dgm:prSet presAssocID="{4F1ABEB1-9E97-4E73-AC1D-DBFC67410D12}" presName="rootComposite" presStyleCnt="0"/>
      <dgm:spPr/>
    </dgm:pt>
    <dgm:pt modelId="{1F1073AE-B63D-43FB-93E0-2F82ECE84CA8}" type="pres">
      <dgm:prSet presAssocID="{4F1ABEB1-9E97-4E73-AC1D-DBFC67410D12}" presName="rootText" presStyleLbl="node2" presStyleIdx="0" presStyleCnt="3">
        <dgm:presLayoutVars>
          <dgm:chPref val="3"/>
        </dgm:presLayoutVars>
      </dgm:prSet>
      <dgm:spPr/>
    </dgm:pt>
    <dgm:pt modelId="{B69BB3DE-3D6B-4BFE-9422-BD7283237505}" type="pres">
      <dgm:prSet presAssocID="{4F1ABEB1-9E97-4E73-AC1D-DBFC67410D12}" presName="rootConnector" presStyleLbl="node2" presStyleIdx="0" presStyleCnt="3"/>
      <dgm:spPr/>
    </dgm:pt>
    <dgm:pt modelId="{C5F3725E-B0D9-431D-93D7-A3BAD8A8A532}" type="pres">
      <dgm:prSet presAssocID="{4F1ABEB1-9E97-4E73-AC1D-DBFC67410D12}" presName="hierChild4" presStyleCnt="0"/>
      <dgm:spPr/>
    </dgm:pt>
    <dgm:pt modelId="{B8DEBC7B-7B4B-4042-A83C-6A9180820DAF}" type="pres">
      <dgm:prSet presAssocID="{4F1ABEB1-9E97-4E73-AC1D-DBFC67410D12}" presName="hierChild5" presStyleCnt="0"/>
      <dgm:spPr/>
    </dgm:pt>
    <dgm:pt modelId="{09625DC0-1C49-48E1-BFF9-D06A8BBBF250}" type="pres">
      <dgm:prSet presAssocID="{AF9FA3A1-70F1-4A3F-875A-599B344ECB16}" presName="Name37" presStyleLbl="parChTrans1D2" presStyleIdx="1" presStyleCnt="3"/>
      <dgm:spPr/>
    </dgm:pt>
    <dgm:pt modelId="{D7FCD28E-089B-47EA-B1FF-081FF4CCF947}" type="pres">
      <dgm:prSet presAssocID="{5593D896-2FD1-4AC8-97DA-A6CA7F0946EF}" presName="hierRoot2" presStyleCnt="0">
        <dgm:presLayoutVars>
          <dgm:hierBranch val="init"/>
        </dgm:presLayoutVars>
      </dgm:prSet>
      <dgm:spPr/>
    </dgm:pt>
    <dgm:pt modelId="{F695545B-BE11-4A2C-BE7E-EB6E556C728C}" type="pres">
      <dgm:prSet presAssocID="{5593D896-2FD1-4AC8-97DA-A6CA7F0946EF}" presName="rootComposite" presStyleCnt="0"/>
      <dgm:spPr/>
    </dgm:pt>
    <dgm:pt modelId="{2FF262EB-AFC7-4702-9527-FA65D6FD3B8A}" type="pres">
      <dgm:prSet presAssocID="{5593D896-2FD1-4AC8-97DA-A6CA7F0946EF}" presName="rootText" presStyleLbl="node2" presStyleIdx="1" presStyleCnt="3">
        <dgm:presLayoutVars>
          <dgm:chPref val="3"/>
        </dgm:presLayoutVars>
      </dgm:prSet>
      <dgm:spPr/>
    </dgm:pt>
    <dgm:pt modelId="{97E86CC2-710C-445D-98A2-771F4597D993}" type="pres">
      <dgm:prSet presAssocID="{5593D896-2FD1-4AC8-97DA-A6CA7F0946EF}" presName="rootConnector" presStyleLbl="node2" presStyleIdx="1" presStyleCnt="3"/>
      <dgm:spPr/>
    </dgm:pt>
    <dgm:pt modelId="{9B97D536-1BB7-463B-8AF3-447BE22D74CF}" type="pres">
      <dgm:prSet presAssocID="{5593D896-2FD1-4AC8-97DA-A6CA7F0946EF}" presName="hierChild4" presStyleCnt="0"/>
      <dgm:spPr/>
    </dgm:pt>
    <dgm:pt modelId="{8996CB49-E114-499E-B584-F56C9A1B5FD2}" type="pres">
      <dgm:prSet presAssocID="{88408209-8A3A-4DB0-9542-ABEDE076313A}" presName="Name37" presStyleLbl="parChTrans1D3" presStyleIdx="0" presStyleCnt="1"/>
      <dgm:spPr/>
    </dgm:pt>
    <dgm:pt modelId="{5F4BE245-9361-4786-8281-320B3104F6A2}" type="pres">
      <dgm:prSet presAssocID="{15D1D5A5-A996-4AB1-8E1C-CF2A9907204E}" presName="hierRoot2" presStyleCnt="0">
        <dgm:presLayoutVars>
          <dgm:hierBranch/>
        </dgm:presLayoutVars>
      </dgm:prSet>
      <dgm:spPr/>
    </dgm:pt>
    <dgm:pt modelId="{DA6693DC-E959-4970-8ED9-1FF3B60EC6A0}" type="pres">
      <dgm:prSet presAssocID="{15D1D5A5-A996-4AB1-8E1C-CF2A9907204E}" presName="rootComposite" presStyleCnt="0"/>
      <dgm:spPr/>
    </dgm:pt>
    <dgm:pt modelId="{17AE82A3-8E84-4AEC-8614-CDD58E6EBE1A}" type="pres">
      <dgm:prSet presAssocID="{15D1D5A5-A996-4AB1-8E1C-CF2A9907204E}" presName="rootText" presStyleLbl="node3" presStyleIdx="0" presStyleCnt="1">
        <dgm:presLayoutVars>
          <dgm:chPref val="3"/>
        </dgm:presLayoutVars>
      </dgm:prSet>
      <dgm:spPr/>
    </dgm:pt>
    <dgm:pt modelId="{95DAB568-3F12-4959-8A94-9158B358D295}" type="pres">
      <dgm:prSet presAssocID="{15D1D5A5-A996-4AB1-8E1C-CF2A9907204E}" presName="rootConnector" presStyleLbl="node3" presStyleIdx="0" presStyleCnt="1"/>
      <dgm:spPr/>
    </dgm:pt>
    <dgm:pt modelId="{B680E2EE-3177-4ACB-9725-2852C956D410}" type="pres">
      <dgm:prSet presAssocID="{15D1D5A5-A996-4AB1-8E1C-CF2A9907204E}" presName="hierChild4" presStyleCnt="0"/>
      <dgm:spPr/>
    </dgm:pt>
    <dgm:pt modelId="{0D87E04A-2C0C-4794-B4B2-298CB8930CE7}" type="pres">
      <dgm:prSet presAssocID="{C0D232B1-1ED9-4D18-879F-7A5C365D0824}" presName="Name35" presStyleLbl="parChTrans1D4" presStyleIdx="0" presStyleCnt="2"/>
      <dgm:spPr/>
    </dgm:pt>
    <dgm:pt modelId="{A441DAB9-CE8D-493A-A9F1-8A12962C07B7}" type="pres">
      <dgm:prSet presAssocID="{DA8EE015-936F-464E-ABD5-A529E2490663}" presName="hierRoot2" presStyleCnt="0">
        <dgm:presLayoutVars>
          <dgm:hierBranch val="init"/>
        </dgm:presLayoutVars>
      </dgm:prSet>
      <dgm:spPr/>
    </dgm:pt>
    <dgm:pt modelId="{E2DC5EA5-422E-4D89-A01A-39F904C8089B}" type="pres">
      <dgm:prSet presAssocID="{DA8EE015-936F-464E-ABD5-A529E2490663}" presName="rootComposite" presStyleCnt="0"/>
      <dgm:spPr/>
    </dgm:pt>
    <dgm:pt modelId="{71042252-FD2B-4F49-BE75-CD83D49073E9}" type="pres">
      <dgm:prSet presAssocID="{DA8EE015-936F-464E-ABD5-A529E2490663}" presName="rootText" presStyleLbl="node4" presStyleIdx="0" presStyleCnt="2" custLinFactNeighborX="-5495" custLinFactNeighborY="2112">
        <dgm:presLayoutVars>
          <dgm:chPref val="3"/>
        </dgm:presLayoutVars>
      </dgm:prSet>
      <dgm:spPr/>
    </dgm:pt>
    <dgm:pt modelId="{A8D24841-D039-49C3-BBFB-9316003D3212}" type="pres">
      <dgm:prSet presAssocID="{DA8EE015-936F-464E-ABD5-A529E2490663}" presName="rootConnector" presStyleLbl="node4" presStyleIdx="0" presStyleCnt="2"/>
      <dgm:spPr/>
    </dgm:pt>
    <dgm:pt modelId="{AD89A7C4-3758-4A89-AB97-0DC19CC35351}" type="pres">
      <dgm:prSet presAssocID="{DA8EE015-936F-464E-ABD5-A529E2490663}" presName="hierChild4" presStyleCnt="0"/>
      <dgm:spPr/>
    </dgm:pt>
    <dgm:pt modelId="{021D092F-275B-4223-A50E-94F3539DBE0C}" type="pres">
      <dgm:prSet presAssocID="{DA8EE015-936F-464E-ABD5-A529E2490663}" presName="hierChild5" presStyleCnt="0"/>
      <dgm:spPr/>
    </dgm:pt>
    <dgm:pt modelId="{141BA999-4033-47CC-B851-496915058FF5}" type="pres">
      <dgm:prSet presAssocID="{60EC23F7-3A60-449B-9736-BF127FFF2656}" presName="Name35" presStyleLbl="parChTrans1D4" presStyleIdx="1" presStyleCnt="2"/>
      <dgm:spPr/>
    </dgm:pt>
    <dgm:pt modelId="{D1DF3FC1-36C3-4006-BDD6-28B482A3F188}" type="pres">
      <dgm:prSet presAssocID="{773F66F8-8B07-4B98-85C0-BB4CC49C42A1}" presName="hierRoot2" presStyleCnt="0">
        <dgm:presLayoutVars>
          <dgm:hierBranch val="init"/>
        </dgm:presLayoutVars>
      </dgm:prSet>
      <dgm:spPr/>
    </dgm:pt>
    <dgm:pt modelId="{12EE4F62-D34F-4C57-A59A-C20EE1E258D4}" type="pres">
      <dgm:prSet presAssocID="{773F66F8-8B07-4B98-85C0-BB4CC49C42A1}" presName="rootComposite" presStyleCnt="0"/>
      <dgm:spPr/>
    </dgm:pt>
    <dgm:pt modelId="{1F1AE55B-9ECD-4A11-8433-F6178416A3C5}" type="pres">
      <dgm:prSet presAssocID="{773F66F8-8B07-4B98-85C0-BB4CC49C42A1}" presName="rootText" presStyleLbl="node4" presStyleIdx="1" presStyleCnt="2" custLinFactNeighborX="2930" custLinFactNeighborY="2112">
        <dgm:presLayoutVars>
          <dgm:chPref val="3"/>
        </dgm:presLayoutVars>
      </dgm:prSet>
      <dgm:spPr/>
    </dgm:pt>
    <dgm:pt modelId="{A67ECFDE-2298-49BF-914A-CD92B9CBF6F1}" type="pres">
      <dgm:prSet presAssocID="{773F66F8-8B07-4B98-85C0-BB4CC49C42A1}" presName="rootConnector" presStyleLbl="node4" presStyleIdx="1" presStyleCnt="2"/>
      <dgm:spPr/>
    </dgm:pt>
    <dgm:pt modelId="{AFFB2E1B-E588-4C60-8539-DBA0180315EC}" type="pres">
      <dgm:prSet presAssocID="{773F66F8-8B07-4B98-85C0-BB4CC49C42A1}" presName="hierChild4" presStyleCnt="0"/>
      <dgm:spPr/>
    </dgm:pt>
    <dgm:pt modelId="{FDAEA773-5E41-4552-A9BF-97CBFD5296EF}" type="pres">
      <dgm:prSet presAssocID="{773F66F8-8B07-4B98-85C0-BB4CC49C42A1}" presName="hierChild5" presStyleCnt="0"/>
      <dgm:spPr/>
    </dgm:pt>
    <dgm:pt modelId="{D4CC0F72-7905-4515-9D43-5A6F7BD47DEE}" type="pres">
      <dgm:prSet presAssocID="{15D1D5A5-A996-4AB1-8E1C-CF2A9907204E}" presName="hierChild5" presStyleCnt="0"/>
      <dgm:spPr/>
    </dgm:pt>
    <dgm:pt modelId="{01F9DAB5-55DB-4069-82F2-194AB90937A8}" type="pres">
      <dgm:prSet presAssocID="{5593D896-2FD1-4AC8-97DA-A6CA7F0946EF}" presName="hierChild5" presStyleCnt="0"/>
      <dgm:spPr/>
    </dgm:pt>
    <dgm:pt modelId="{E69CE884-3D00-4B4C-B694-89C2C077783A}" type="pres">
      <dgm:prSet presAssocID="{81F4E3B8-BC3F-4B9F-8227-46C0AB92792C}" presName="Name37" presStyleLbl="parChTrans1D2" presStyleIdx="2" presStyleCnt="3"/>
      <dgm:spPr/>
    </dgm:pt>
    <dgm:pt modelId="{9916E214-E51A-4557-9298-DBCEB02FB6E4}" type="pres">
      <dgm:prSet presAssocID="{F5F0F909-F684-4799-810D-E136D9E76C01}" presName="hierRoot2" presStyleCnt="0">
        <dgm:presLayoutVars>
          <dgm:hierBranch val="init"/>
        </dgm:presLayoutVars>
      </dgm:prSet>
      <dgm:spPr/>
    </dgm:pt>
    <dgm:pt modelId="{7C785B1B-2082-442D-8160-0C796E0FF63B}" type="pres">
      <dgm:prSet presAssocID="{F5F0F909-F684-4799-810D-E136D9E76C01}" presName="rootComposite" presStyleCnt="0"/>
      <dgm:spPr/>
    </dgm:pt>
    <dgm:pt modelId="{4CBB7891-BF7F-49A9-A7EF-89D5D8F62694}" type="pres">
      <dgm:prSet presAssocID="{F5F0F909-F684-4799-810D-E136D9E76C01}" presName="rootText" presStyleLbl="node2" presStyleIdx="2" presStyleCnt="3">
        <dgm:presLayoutVars>
          <dgm:chPref val="3"/>
        </dgm:presLayoutVars>
      </dgm:prSet>
      <dgm:spPr/>
    </dgm:pt>
    <dgm:pt modelId="{C30C5AC4-6D84-43B2-A785-24009C28A8E8}" type="pres">
      <dgm:prSet presAssocID="{F5F0F909-F684-4799-810D-E136D9E76C01}" presName="rootConnector" presStyleLbl="node2" presStyleIdx="2" presStyleCnt="3"/>
      <dgm:spPr/>
    </dgm:pt>
    <dgm:pt modelId="{9F208774-F792-4F50-ADE7-F2D33583C4F0}" type="pres">
      <dgm:prSet presAssocID="{F5F0F909-F684-4799-810D-E136D9E76C01}" presName="hierChild4" presStyleCnt="0"/>
      <dgm:spPr/>
    </dgm:pt>
    <dgm:pt modelId="{F0685EE8-5AE7-4E02-ABAA-E4FDA7C43AB4}" type="pres">
      <dgm:prSet presAssocID="{F5F0F909-F684-4799-810D-E136D9E76C01}" presName="hierChild5" presStyleCnt="0"/>
      <dgm:spPr/>
    </dgm:pt>
    <dgm:pt modelId="{5B516A7F-22F7-40B1-AD5F-A844A4FEB334}" type="pres">
      <dgm:prSet presAssocID="{26B46046-3957-4CC7-B284-80618C3D4106}" presName="hierChild3" presStyleCnt="0"/>
      <dgm:spPr/>
    </dgm:pt>
  </dgm:ptLst>
  <dgm:cxnLst>
    <dgm:cxn modelId="{3BF70603-9EE5-4E7B-91F3-F48ADFF463C4}" type="presOf" srcId="{4F1ABEB1-9E97-4E73-AC1D-DBFC67410D12}" destId="{1F1073AE-B63D-43FB-93E0-2F82ECE84CA8}" srcOrd="0" destOrd="0" presId="urn:microsoft.com/office/officeart/2005/8/layout/orgChart1"/>
    <dgm:cxn modelId="{CA120F07-7B33-425B-A83E-0CB58F9A1435}" srcId="{15D1D5A5-A996-4AB1-8E1C-CF2A9907204E}" destId="{DA8EE015-936F-464E-ABD5-A529E2490663}" srcOrd="0" destOrd="0" parTransId="{C0D232B1-1ED9-4D18-879F-7A5C365D0824}" sibTransId="{EF21DB12-7CF2-4CC3-8394-132B4E6AFF31}"/>
    <dgm:cxn modelId="{D3D6C214-438C-4C1F-8CB7-AEE4210FC7E5}" type="presOf" srcId="{AF9FA3A1-70F1-4A3F-875A-599B344ECB16}" destId="{09625DC0-1C49-48E1-BFF9-D06A8BBBF250}" srcOrd="0" destOrd="0" presId="urn:microsoft.com/office/officeart/2005/8/layout/orgChart1"/>
    <dgm:cxn modelId="{8149B418-C818-4DBE-B3A2-47AABA516B85}" type="presOf" srcId="{5593D896-2FD1-4AC8-97DA-A6CA7F0946EF}" destId="{2FF262EB-AFC7-4702-9527-FA65D6FD3B8A}" srcOrd="0" destOrd="0" presId="urn:microsoft.com/office/officeart/2005/8/layout/orgChart1"/>
    <dgm:cxn modelId="{91CD7E1B-0586-4ECA-8A44-342C00BC9F67}" type="presOf" srcId="{F5F0F909-F684-4799-810D-E136D9E76C01}" destId="{C30C5AC4-6D84-43B2-A785-24009C28A8E8}" srcOrd="1" destOrd="0" presId="urn:microsoft.com/office/officeart/2005/8/layout/orgChart1"/>
    <dgm:cxn modelId="{E679D821-779F-4A06-B2A7-445EE1778F5D}" srcId="{26B46046-3957-4CC7-B284-80618C3D4106}" destId="{F5F0F909-F684-4799-810D-E136D9E76C01}" srcOrd="2" destOrd="0" parTransId="{81F4E3B8-BC3F-4B9F-8227-46C0AB92792C}" sibTransId="{B966046D-D191-454F-B19B-7DF9FBF36857}"/>
    <dgm:cxn modelId="{C8880A28-7CD5-4909-90C6-0A3E0F6016C1}" type="presOf" srcId="{60EC23F7-3A60-449B-9736-BF127FFF2656}" destId="{141BA999-4033-47CC-B851-496915058FF5}" srcOrd="0" destOrd="0" presId="urn:microsoft.com/office/officeart/2005/8/layout/orgChart1"/>
    <dgm:cxn modelId="{734BB634-04E1-4336-BC0B-00912C66E0A8}" type="presOf" srcId="{4F1ABEB1-9E97-4E73-AC1D-DBFC67410D12}" destId="{B69BB3DE-3D6B-4BFE-9422-BD7283237505}" srcOrd="1" destOrd="0" presId="urn:microsoft.com/office/officeart/2005/8/layout/orgChart1"/>
    <dgm:cxn modelId="{06DF0545-CC9A-4E0E-BC7C-110822D22C6A}" type="presOf" srcId="{C0D232B1-1ED9-4D18-879F-7A5C365D0824}" destId="{0D87E04A-2C0C-4794-B4B2-298CB8930CE7}" srcOrd="0" destOrd="0" presId="urn:microsoft.com/office/officeart/2005/8/layout/orgChart1"/>
    <dgm:cxn modelId="{8571736D-A5FD-4B6B-8DAB-6252B5286BC2}" srcId="{26B46046-3957-4CC7-B284-80618C3D4106}" destId="{4F1ABEB1-9E97-4E73-AC1D-DBFC67410D12}" srcOrd="0" destOrd="0" parTransId="{1659830C-6F9E-4283-B671-5FC771123652}" sibTransId="{D2EFC9C5-C606-4A16-A98B-C215789EC216}"/>
    <dgm:cxn modelId="{181A2C54-3D1E-4645-90DF-E5BD7A4E2968}" type="presOf" srcId="{68513620-1404-485B-9008-231945D61B9C}" destId="{7E4780D5-7902-4329-8EB7-97F78C38C6BE}" srcOrd="0" destOrd="0" presId="urn:microsoft.com/office/officeart/2005/8/layout/orgChart1"/>
    <dgm:cxn modelId="{A3A1D975-D08E-4F68-92AC-E34CE8CA4DBB}" srcId="{68513620-1404-485B-9008-231945D61B9C}" destId="{26B46046-3957-4CC7-B284-80618C3D4106}" srcOrd="0" destOrd="0" parTransId="{2C794A75-5507-4B08-BCEB-B4D5EA1DE04E}" sibTransId="{DC2AA2EF-67E2-4413-8028-27B7CF8ABDE2}"/>
    <dgm:cxn modelId="{E0879D7D-56A7-4335-8041-CFD3CEBA4A68}" type="presOf" srcId="{15D1D5A5-A996-4AB1-8E1C-CF2A9907204E}" destId="{95DAB568-3F12-4959-8A94-9158B358D295}" srcOrd="1" destOrd="0" presId="urn:microsoft.com/office/officeart/2005/8/layout/orgChart1"/>
    <dgm:cxn modelId="{26C8BB81-8244-49CA-8E5C-32215469D51E}" type="presOf" srcId="{1659830C-6F9E-4283-B671-5FC771123652}" destId="{8DEFF2F0-F783-4020-8435-34E744FC5905}" srcOrd="0" destOrd="0" presId="urn:microsoft.com/office/officeart/2005/8/layout/orgChart1"/>
    <dgm:cxn modelId="{8ED4748D-4B33-4DD5-A5A1-4D51473E9EB7}" type="presOf" srcId="{773F66F8-8B07-4B98-85C0-BB4CC49C42A1}" destId="{1F1AE55B-9ECD-4A11-8433-F6178416A3C5}" srcOrd="0" destOrd="0" presId="urn:microsoft.com/office/officeart/2005/8/layout/orgChart1"/>
    <dgm:cxn modelId="{486CAD8D-96F2-4161-81A0-908685F1958A}" srcId="{5593D896-2FD1-4AC8-97DA-A6CA7F0946EF}" destId="{15D1D5A5-A996-4AB1-8E1C-CF2A9907204E}" srcOrd="0" destOrd="0" parTransId="{88408209-8A3A-4DB0-9542-ABEDE076313A}" sibTransId="{CB38B93B-F3FE-41A1-9447-62B6FD00F0B3}"/>
    <dgm:cxn modelId="{C0BD4D91-5387-4A19-919D-E1292361747C}" type="presOf" srcId="{88408209-8A3A-4DB0-9542-ABEDE076313A}" destId="{8996CB49-E114-499E-B584-F56C9A1B5FD2}" srcOrd="0" destOrd="0" presId="urn:microsoft.com/office/officeart/2005/8/layout/orgChart1"/>
    <dgm:cxn modelId="{84B82495-194E-44CC-BF08-5CE9D7B127BB}" type="presOf" srcId="{773F66F8-8B07-4B98-85C0-BB4CC49C42A1}" destId="{A67ECFDE-2298-49BF-914A-CD92B9CBF6F1}" srcOrd="1" destOrd="0" presId="urn:microsoft.com/office/officeart/2005/8/layout/orgChart1"/>
    <dgm:cxn modelId="{B7532BA5-DCC9-4F45-A777-9841E9E54DE1}" type="presOf" srcId="{DA8EE015-936F-464E-ABD5-A529E2490663}" destId="{71042252-FD2B-4F49-BE75-CD83D49073E9}" srcOrd="0" destOrd="0" presId="urn:microsoft.com/office/officeart/2005/8/layout/orgChart1"/>
    <dgm:cxn modelId="{793138AF-7051-4D34-8F6D-5BA64D74083E}" type="presOf" srcId="{F5F0F909-F684-4799-810D-E136D9E76C01}" destId="{4CBB7891-BF7F-49A9-A7EF-89D5D8F62694}" srcOrd="0" destOrd="0" presId="urn:microsoft.com/office/officeart/2005/8/layout/orgChart1"/>
    <dgm:cxn modelId="{A65495B5-BDBD-4CD8-B531-46421D019BB3}" type="presOf" srcId="{5593D896-2FD1-4AC8-97DA-A6CA7F0946EF}" destId="{97E86CC2-710C-445D-98A2-771F4597D993}" srcOrd="1" destOrd="0" presId="urn:microsoft.com/office/officeart/2005/8/layout/orgChart1"/>
    <dgm:cxn modelId="{845F0EBF-B469-4A28-9E61-7F01092F13BF}" srcId="{15D1D5A5-A996-4AB1-8E1C-CF2A9907204E}" destId="{773F66F8-8B07-4B98-85C0-BB4CC49C42A1}" srcOrd="1" destOrd="0" parTransId="{60EC23F7-3A60-449B-9736-BF127FFF2656}" sibTransId="{3D89CA02-07B3-4895-9AA5-C028C6E93AC6}"/>
    <dgm:cxn modelId="{0B4161C2-4911-4873-8E22-B1FAD51B6777}" type="presOf" srcId="{81F4E3B8-BC3F-4B9F-8227-46C0AB92792C}" destId="{E69CE884-3D00-4B4C-B694-89C2C077783A}" srcOrd="0" destOrd="0" presId="urn:microsoft.com/office/officeart/2005/8/layout/orgChart1"/>
    <dgm:cxn modelId="{6B7563C4-408B-41E3-9EB5-76EECE43E3EF}" type="presOf" srcId="{26B46046-3957-4CC7-B284-80618C3D4106}" destId="{A1AF1675-E601-48C8-8D70-8240BC598F18}" srcOrd="1" destOrd="0" presId="urn:microsoft.com/office/officeart/2005/8/layout/orgChart1"/>
    <dgm:cxn modelId="{67D42FE7-722E-4131-A769-D97805FA916D}" type="presOf" srcId="{26B46046-3957-4CC7-B284-80618C3D4106}" destId="{76184CCA-460B-4A19-8355-6E178C55C2AE}" srcOrd="0" destOrd="0" presId="urn:microsoft.com/office/officeart/2005/8/layout/orgChart1"/>
    <dgm:cxn modelId="{D4358DF5-CBF0-46AE-8095-C38701A5CEE1}" type="presOf" srcId="{DA8EE015-936F-464E-ABD5-A529E2490663}" destId="{A8D24841-D039-49C3-BBFB-9316003D3212}" srcOrd="1" destOrd="0" presId="urn:microsoft.com/office/officeart/2005/8/layout/orgChart1"/>
    <dgm:cxn modelId="{E34CFBFB-FE9A-4201-A6B2-B989A6A5E993}" srcId="{26B46046-3957-4CC7-B284-80618C3D4106}" destId="{5593D896-2FD1-4AC8-97DA-A6CA7F0946EF}" srcOrd="1" destOrd="0" parTransId="{AF9FA3A1-70F1-4A3F-875A-599B344ECB16}" sibTransId="{4B6FD899-10D0-4319-9F64-E45A33C8086A}"/>
    <dgm:cxn modelId="{6DFE20FC-A1DF-4081-9C25-3B691E7908C7}" type="presOf" srcId="{15D1D5A5-A996-4AB1-8E1C-CF2A9907204E}" destId="{17AE82A3-8E84-4AEC-8614-CDD58E6EBE1A}" srcOrd="0" destOrd="0" presId="urn:microsoft.com/office/officeart/2005/8/layout/orgChart1"/>
    <dgm:cxn modelId="{517599E3-2CEE-4861-AEAF-04100F527019}" type="presParOf" srcId="{7E4780D5-7902-4329-8EB7-97F78C38C6BE}" destId="{B351380A-52A2-4292-9255-DF8FD108CA63}" srcOrd="0" destOrd="0" presId="urn:microsoft.com/office/officeart/2005/8/layout/orgChart1"/>
    <dgm:cxn modelId="{1CF907D2-8391-4CD2-93B0-B717E8756BF5}" type="presParOf" srcId="{B351380A-52A2-4292-9255-DF8FD108CA63}" destId="{8063BE83-47F1-4603-B738-999C3243816A}" srcOrd="0" destOrd="0" presId="urn:microsoft.com/office/officeart/2005/8/layout/orgChart1"/>
    <dgm:cxn modelId="{8E459AAE-F274-4166-8F94-EF7D4A67FC84}" type="presParOf" srcId="{8063BE83-47F1-4603-B738-999C3243816A}" destId="{76184CCA-460B-4A19-8355-6E178C55C2AE}" srcOrd="0" destOrd="0" presId="urn:microsoft.com/office/officeart/2005/8/layout/orgChart1"/>
    <dgm:cxn modelId="{5E853A8B-E56B-4393-8602-972D651ED35D}" type="presParOf" srcId="{8063BE83-47F1-4603-B738-999C3243816A}" destId="{A1AF1675-E601-48C8-8D70-8240BC598F18}" srcOrd="1" destOrd="0" presId="urn:microsoft.com/office/officeart/2005/8/layout/orgChart1"/>
    <dgm:cxn modelId="{71024B17-39EE-42F6-A3EB-1F30A6F06355}" type="presParOf" srcId="{B351380A-52A2-4292-9255-DF8FD108CA63}" destId="{2CAD8E1A-EFB2-4C9E-B8AB-320E944C2313}" srcOrd="1" destOrd="0" presId="urn:microsoft.com/office/officeart/2005/8/layout/orgChart1"/>
    <dgm:cxn modelId="{F843C0C3-7250-482C-BA2E-ECB3FBDF4332}" type="presParOf" srcId="{2CAD8E1A-EFB2-4C9E-B8AB-320E944C2313}" destId="{8DEFF2F0-F783-4020-8435-34E744FC5905}" srcOrd="0" destOrd="0" presId="urn:microsoft.com/office/officeart/2005/8/layout/orgChart1"/>
    <dgm:cxn modelId="{FC1C1174-CFD8-4174-A897-9E94C451BD2B}" type="presParOf" srcId="{2CAD8E1A-EFB2-4C9E-B8AB-320E944C2313}" destId="{93CF6506-99CF-4B7C-B87F-31ED3D41C557}" srcOrd="1" destOrd="0" presId="urn:microsoft.com/office/officeart/2005/8/layout/orgChart1"/>
    <dgm:cxn modelId="{2DEB4F8B-AFD3-4C00-9E9A-526569D005AE}" type="presParOf" srcId="{93CF6506-99CF-4B7C-B87F-31ED3D41C557}" destId="{823EECBD-93E3-414A-B911-6965062E9A24}" srcOrd="0" destOrd="0" presId="urn:microsoft.com/office/officeart/2005/8/layout/orgChart1"/>
    <dgm:cxn modelId="{0A811C26-48C1-40E6-9092-D72306F8B58E}" type="presParOf" srcId="{823EECBD-93E3-414A-B911-6965062E9A24}" destId="{1F1073AE-B63D-43FB-93E0-2F82ECE84CA8}" srcOrd="0" destOrd="0" presId="urn:microsoft.com/office/officeart/2005/8/layout/orgChart1"/>
    <dgm:cxn modelId="{DB842155-6835-4433-833A-555B476F8CB5}" type="presParOf" srcId="{823EECBD-93E3-414A-B911-6965062E9A24}" destId="{B69BB3DE-3D6B-4BFE-9422-BD7283237505}" srcOrd="1" destOrd="0" presId="urn:microsoft.com/office/officeart/2005/8/layout/orgChart1"/>
    <dgm:cxn modelId="{33EB083D-2CDC-4C8B-BF2D-63F606081C3C}" type="presParOf" srcId="{93CF6506-99CF-4B7C-B87F-31ED3D41C557}" destId="{C5F3725E-B0D9-431D-93D7-A3BAD8A8A532}" srcOrd="1" destOrd="0" presId="urn:microsoft.com/office/officeart/2005/8/layout/orgChart1"/>
    <dgm:cxn modelId="{15C36FDD-1CDB-4F21-8A03-70D4ECEACDC4}" type="presParOf" srcId="{93CF6506-99CF-4B7C-B87F-31ED3D41C557}" destId="{B8DEBC7B-7B4B-4042-A83C-6A9180820DAF}" srcOrd="2" destOrd="0" presId="urn:microsoft.com/office/officeart/2005/8/layout/orgChart1"/>
    <dgm:cxn modelId="{6534405F-1613-4303-B908-7089843382AB}" type="presParOf" srcId="{2CAD8E1A-EFB2-4C9E-B8AB-320E944C2313}" destId="{09625DC0-1C49-48E1-BFF9-D06A8BBBF250}" srcOrd="2" destOrd="0" presId="urn:microsoft.com/office/officeart/2005/8/layout/orgChart1"/>
    <dgm:cxn modelId="{AB95449F-70D8-47F8-B560-4A00E53AE41F}" type="presParOf" srcId="{2CAD8E1A-EFB2-4C9E-B8AB-320E944C2313}" destId="{D7FCD28E-089B-47EA-B1FF-081FF4CCF947}" srcOrd="3" destOrd="0" presId="urn:microsoft.com/office/officeart/2005/8/layout/orgChart1"/>
    <dgm:cxn modelId="{63CCA720-331B-49CA-B91A-53610DB7BD98}" type="presParOf" srcId="{D7FCD28E-089B-47EA-B1FF-081FF4CCF947}" destId="{F695545B-BE11-4A2C-BE7E-EB6E556C728C}" srcOrd="0" destOrd="0" presId="urn:microsoft.com/office/officeart/2005/8/layout/orgChart1"/>
    <dgm:cxn modelId="{96571E21-5118-444E-B20E-DF75742EF49B}" type="presParOf" srcId="{F695545B-BE11-4A2C-BE7E-EB6E556C728C}" destId="{2FF262EB-AFC7-4702-9527-FA65D6FD3B8A}" srcOrd="0" destOrd="0" presId="urn:microsoft.com/office/officeart/2005/8/layout/orgChart1"/>
    <dgm:cxn modelId="{E975896D-1C1C-4418-8349-6842B8A05824}" type="presParOf" srcId="{F695545B-BE11-4A2C-BE7E-EB6E556C728C}" destId="{97E86CC2-710C-445D-98A2-771F4597D993}" srcOrd="1" destOrd="0" presId="urn:microsoft.com/office/officeart/2005/8/layout/orgChart1"/>
    <dgm:cxn modelId="{3B7DE7DC-328A-4A95-B6E3-C7250E1435BC}" type="presParOf" srcId="{D7FCD28E-089B-47EA-B1FF-081FF4CCF947}" destId="{9B97D536-1BB7-463B-8AF3-447BE22D74CF}" srcOrd="1" destOrd="0" presId="urn:microsoft.com/office/officeart/2005/8/layout/orgChart1"/>
    <dgm:cxn modelId="{589F7F5A-BD5A-42ED-97FF-DAD80ADA872B}" type="presParOf" srcId="{9B97D536-1BB7-463B-8AF3-447BE22D74CF}" destId="{8996CB49-E114-499E-B584-F56C9A1B5FD2}" srcOrd="0" destOrd="0" presId="urn:microsoft.com/office/officeart/2005/8/layout/orgChart1"/>
    <dgm:cxn modelId="{05B364FA-F0C4-47B3-B432-1F26C6E89D67}" type="presParOf" srcId="{9B97D536-1BB7-463B-8AF3-447BE22D74CF}" destId="{5F4BE245-9361-4786-8281-320B3104F6A2}" srcOrd="1" destOrd="0" presId="urn:microsoft.com/office/officeart/2005/8/layout/orgChart1"/>
    <dgm:cxn modelId="{6D32D902-5CEB-4B8E-A577-52570177B8CE}" type="presParOf" srcId="{5F4BE245-9361-4786-8281-320B3104F6A2}" destId="{DA6693DC-E959-4970-8ED9-1FF3B60EC6A0}" srcOrd="0" destOrd="0" presId="urn:microsoft.com/office/officeart/2005/8/layout/orgChart1"/>
    <dgm:cxn modelId="{030F3DDC-B522-4726-91C5-7CD87BEBCEDD}" type="presParOf" srcId="{DA6693DC-E959-4970-8ED9-1FF3B60EC6A0}" destId="{17AE82A3-8E84-4AEC-8614-CDD58E6EBE1A}" srcOrd="0" destOrd="0" presId="urn:microsoft.com/office/officeart/2005/8/layout/orgChart1"/>
    <dgm:cxn modelId="{1929B002-8CB8-47EC-AA26-E06F69EB179B}" type="presParOf" srcId="{DA6693DC-E959-4970-8ED9-1FF3B60EC6A0}" destId="{95DAB568-3F12-4959-8A94-9158B358D295}" srcOrd="1" destOrd="0" presId="urn:microsoft.com/office/officeart/2005/8/layout/orgChart1"/>
    <dgm:cxn modelId="{A2A25932-7AF5-4391-9253-50919962B7DF}" type="presParOf" srcId="{5F4BE245-9361-4786-8281-320B3104F6A2}" destId="{B680E2EE-3177-4ACB-9725-2852C956D410}" srcOrd="1" destOrd="0" presId="urn:microsoft.com/office/officeart/2005/8/layout/orgChart1"/>
    <dgm:cxn modelId="{DBD4C02E-DBDA-4F37-9212-AA86D700986F}" type="presParOf" srcId="{B680E2EE-3177-4ACB-9725-2852C956D410}" destId="{0D87E04A-2C0C-4794-B4B2-298CB8930CE7}" srcOrd="0" destOrd="0" presId="urn:microsoft.com/office/officeart/2005/8/layout/orgChart1"/>
    <dgm:cxn modelId="{21CA53CF-2C04-42B4-89BD-BE504AF7281C}" type="presParOf" srcId="{B680E2EE-3177-4ACB-9725-2852C956D410}" destId="{A441DAB9-CE8D-493A-A9F1-8A12962C07B7}" srcOrd="1" destOrd="0" presId="urn:microsoft.com/office/officeart/2005/8/layout/orgChart1"/>
    <dgm:cxn modelId="{C952BB2E-C697-4DF2-87D7-AF46889CCDAB}" type="presParOf" srcId="{A441DAB9-CE8D-493A-A9F1-8A12962C07B7}" destId="{E2DC5EA5-422E-4D89-A01A-39F904C8089B}" srcOrd="0" destOrd="0" presId="urn:microsoft.com/office/officeart/2005/8/layout/orgChart1"/>
    <dgm:cxn modelId="{A6543AD7-0B74-4D7D-A5F0-089177375EC7}" type="presParOf" srcId="{E2DC5EA5-422E-4D89-A01A-39F904C8089B}" destId="{71042252-FD2B-4F49-BE75-CD83D49073E9}" srcOrd="0" destOrd="0" presId="urn:microsoft.com/office/officeart/2005/8/layout/orgChart1"/>
    <dgm:cxn modelId="{70F46E6E-BBD5-4177-8C5B-5513684AA536}" type="presParOf" srcId="{E2DC5EA5-422E-4D89-A01A-39F904C8089B}" destId="{A8D24841-D039-49C3-BBFB-9316003D3212}" srcOrd="1" destOrd="0" presId="urn:microsoft.com/office/officeart/2005/8/layout/orgChart1"/>
    <dgm:cxn modelId="{DC39A3FE-FEBA-4E87-901F-FB4B52DD0FC0}" type="presParOf" srcId="{A441DAB9-CE8D-493A-A9F1-8A12962C07B7}" destId="{AD89A7C4-3758-4A89-AB97-0DC19CC35351}" srcOrd="1" destOrd="0" presId="urn:microsoft.com/office/officeart/2005/8/layout/orgChart1"/>
    <dgm:cxn modelId="{B0CE49B6-4828-4968-8B05-6E70BCF409A4}" type="presParOf" srcId="{A441DAB9-CE8D-493A-A9F1-8A12962C07B7}" destId="{021D092F-275B-4223-A50E-94F3539DBE0C}" srcOrd="2" destOrd="0" presId="urn:microsoft.com/office/officeart/2005/8/layout/orgChart1"/>
    <dgm:cxn modelId="{AC1042AC-339E-495A-A870-D072FAF26A6F}" type="presParOf" srcId="{B680E2EE-3177-4ACB-9725-2852C956D410}" destId="{141BA999-4033-47CC-B851-496915058FF5}" srcOrd="2" destOrd="0" presId="urn:microsoft.com/office/officeart/2005/8/layout/orgChart1"/>
    <dgm:cxn modelId="{CEA2B392-B3B4-4880-84A6-C3B01FF8E19A}" type="presParOf" srcId="{B680E2EE-3177-4ACB-9725-2852C956D410}" destId="{D1DF3FC1-36C3-4006-BDD6-28B482A3F188}" srcOrd="3" destOrd="0" presId="urn:microsoft.com/office/officeart/2005/8/layout/orgChart1"/>
    <dgm:cxn modelId="{C8CED9AE-433A-41F3-A570-C3C231D63C58}" type="presParOf" srcId="{D1DF3FC1-36C3-4006-BDD6-28B482A3F188}" destId="{12EE4F62-D34F-4C57-A59A-C20EE1E258D4}" srcOrd="0" destOrd="0" presId="urn:microsoft.com/office/officeart/2005/8/layout/orgChart1"/>
    <dgm:cxn modelId="{4628D662-25C6-4CA8-8FF9-B703019206CF}" type="presParOf" srcId="{12EE4F62-D34F-4C57-A59A-C20EE1E258D4}" destId="{1F1AE55B-9ECD-4A11-8433-F6178416A3C5}" srcOrd="0" destOrd="0" presId="urn:microsoft.com/office/officeart/2005/8/layout/orgChart1"/>
    <dgm:cxn modelId="{F38B0A4D-04BB-43C9-BBE2-6713F76E4B2E}" type="presParOf" srcId="{12EE4F62-D34F-4C57-A59A-C20EE1E258D4}" destId="{A67ECFDE-2298-49BF-914A-CD92B9CBF6F1}" srcOrd="1" destOrd="0" presId="urn:microsoft.com/office/officeart/2005/8/layout/orgChart1"/>
    <dgm:cxn modelId="{1566DD36-A306-49F4-8FB8-291A6FD66751}" type="presParOf" srcId="{D1DF3FC1-36C3-4006-BDD6-28B482A3F188}" destId="{AFFB2E1B-E588-4C60-8539-DBA0180315EC}" srcOrd="1" destOrd="0" presId="urn:microsoft.com/office/officeart/2005/8/layout/orgChart1"/>
    <dgm:cxn modelId="{D2011835-0D8A-4993-9BEA-4F15591E37F4}" type="presParOf" srcId="{D1DF3FC1-36C3-4006-BDD6-28B482A3F188}" destId="{FDAEA773-5E41-4552-A9BF-97CBFD5296EF}" srcOrd="2" destOrd="0" presId="urn:microsoft.com/office/officeart/2005/8/layout/orgChart1"/>
    <dgm:cxn modelId="{5B9622D4-1E34-4973-B4BC-6F35CB4DFF32}" type="presParOf" srcId="{5F4BE245-9361-4786-8281-320B3104F6A2}" destId="{D4CC0F72-7905-4515-9D43-5A6F7BD47DEE}" srcOrd="2" destOrd="0" presId="urn:microsoft.com/office/officeart/2005/8/layout/orgChart1"/>
    <dgm:cxn modelId="{3BD2A697-4CB2-4EE2-94F1-FD1A34FF1FFD}" type="presParOf" srcId="{D7FCD28E-089B-47EA-B1FF-081FF4CCF947}" destId="{01F9DAB5-55DB-4069-82F2-194AB90937A8}" srcOrd="2" destOrd="0" presId="urn:microsoft.com/office/officeart/2005/8/layout/orgChart1"/>
    <dgm:cxn modelId="{24B3BF3F-5B2D-4525-9FEF-CEA88D22135C}" type="presParOf" srcId="{2CAD8E1A-EFB2-4C9E-B8AB-320E944C2313}" destId="{E69CE884-3D00-4B4C-B694-89C2C077783A}" srcOrd="4" destOrd="0" presId="urn:microsoft.com/office/officeart/2005/8/layout/orgChart1"/>
    <dgm:cxn modelId="{C5B93AC5-A49F-4676-93F8-D5CEEF9E7B5A}" type="presParOf" srcId="{2CAD8E1A-EFB2-4C9E-B8AB-320E944C2313}" destId="{9916E214-E51A-4557-9298-DBCEB02FB6E4}" srcOrd="5" destOrd="0" presId="urn:microsoft.com/office/officeart/2005/8/layout/orgChart1"/>
    <dgm:cxn modelId="{7117B59F-FA9A-4165-B208-ED48BCF6D2AB}" type="presParOf" srcId="{9916E214-E51A-4557-9298-DBCEB02FB6E4}" destId="{7C785B1B-2082-442D-8160-0C796E0FF63B}" srcOrd="0" destOrd="0" presId="urn:microsoft.com/office/officeart/2005/8/layout/orgChart1"/>
    <dgm:cxn modelId="{323D6E6B-D6BC-4366-9C27-AE93CC55D4A1}" type="presParOf" srcId="{7C785B1B-2082-442D-8160-0C796E0FF63B}" destId="{4CBB7891-BF7F-49A9-A7EF-89D5D8F62694}" srcOrd="0" destOrd="0" presId="urn:microsoft.com/office/officeart/2005/8/layout/orgChart1"/>
    <dgm:cxn modelId="{B98705D5-2BED-43E7-BBB9-27D9BA4D26FF}" type="presParOf" srcId="{7C785B1B-2082-442D-8160-0C796E0FF63B}" destId="{C30C5AC4-6D84-43B2-A785-24009C28A8E8}" srcOrd="1" destOrd="0" presId="urn:microsoft.com/office/officeart/2005/8/layout/orgChart1"/>
    <dgm:cxn modelId="{F3B79B5B-5C7E-4711-8FF3-FB6B40668ED3}" type="presParOf" srcId="{9916E214-E51A-4557-9298-DBCEB02FB6E4}" destId="{9F208774-F792-4F50-ADE7-F2D33583C4F0}" srcOrd="1" destOrd="0" presId="urn:microsoft.com/office/officeart/2005/8/layout/orgChart1"/>
    <dgm:cxn modelId="{B3E2C9F4-A4E6-49A4-B128-39D4213C4C1D}" type="presParOf" srcId="{9916E214-E51A-4557-9298-DBCEB02FB6E4}" destId="{F0685EE8-5AE7-4E02-ABAA-E4FDA7C43AB4}" srcOrd="2" destOrd="0" presId="urn:microsoft.com/office/officeart/2005/8/layout/orgChart1"/>
    <dgm:cxn modelId="{E0678525-E31C-4C04-BFF0-B1EB5545BED5}" type="presParOf" srcId="{B351380A-52A2-4292-9255-DF8FD108CA63}" destId="{5B516A7F-22F7-40B1-AD5F-A844A4FEB33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9CE884-3D00-4B4C-B694-89C2C077783A}">
      <dsp:nvSpPr>
        <dsp:cNvPr id="0" name=""/>
        <dsp:cNvSpPr/>
      </dsp:nvSpPr>
      <dsp:spPr>
        <a:xfrm>
          <a:off x="4039737" y="1731570"/>
          <a:ext cx="2616484" cy="4541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050"/>
              </a:lnTo>
              <a:lnTo>
                <a:pt x="2616484" y="227050"/>
              </a:lnTo>
              <a:lnTo>
                <a:pt x="2616484" y="4541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1BA999-4033-47CC-B851-496915058FF5}">
      <dsp:nvSpPr>
        <dsp:cNvPr id="0" name=""/>
        <dsp:cNvSpPr/>
      </dsp:nvSpPr>
      <dsp:spPr>
        <a:xfrm>
          <a:off x="4039736" y="4802154"/>
          <a:ext cx="1371599" cy="4769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885"/>
              </a:lnTo>
              <a:lnTo>
                <a:pt x="1371599" y="249885"/>
              </a:lnTo>
              <a:lnTo>
                <a:pt x="1371599" y="47693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87E04A-2C0C-4794-B4B2-298CB8930CE7}">
      <dsp:nvSpPr>
        <dsp:cNvPr id="0" name=""/>
        <dsp:cNvSpPr/>
      </dsp:nvSpPr>
      <dsp:spPr>
        <a:xfrm>
          <a:off x="2612671" y="4802154"/>
          <a:ext cx="1427065" cy="476935"/>
        </a:xfrm>
        <a:custGeom>
          <a:avLst/>
          <a:gdLst/>
          <a:ahLst/>
          <a:cxnLst/>
          <a:rect l="0" t="0" r="0" b="0"/>
          <a:pathLst>
            <a:path>
              <a:moveTo>
                <a:pt x="1427065" y="0"/>
              </a:moveTo>
              <a:lnTo>
                <a:pt x="1427065" y="249885"/>
              </a:lnTo>
              <a:lnTo>
                <a:pt x="0" y="249885"/>
              </a:lnTo>
              <a:lnTo>
                <a:pt x="0" y="47693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96CB49-E114-499E-B584-F56C9A1B5FD2}">
      <dsp:nvSpPr>
        <dsp:cNvPr id="0" name=""/>
        <dsp:cNvSpPr/>
      </dsp:nvSpPr>
      <dsp:spPr>
        <a:xfrm>
          <a:off x="3994017" y="3266862"/>
          <a:ext cx="91440" cy="4541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41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625DC0-1C49-48E1-BFF9-D06A8BBBF250}">
      <dsp:nvSpPr>
        <dsp:cNvPr id="0" name=""/>
        <dsp:cNvSpPr/>
      </dsp:nvSpPr>
      <dsp:spPr>
        <a:xfrm>
          <a:off x="3994017" y="1731570"/>
          <a:ext cx="91440" cy="4541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41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EFF2F0-F783-4020-8435-34E744FC5905}">
      <dsp:nvSpPr>
        <dsp:cNvPr id="0" name=""/>
        <dsp:cNvSpPr/>
      </dsp:nvSpPr>
      <dsp:spPr>
        <a:xfrm>
          <a:off x="1423252" y="1731570"/>
          <a:ext cx="2616484" cy="454100"/>
        </a:xfrm>
        <a:custGeom>
          <a:avLst/>
          <a:gdLst/>
          <a:ahLst/>
          <a:cxnLst/>
          <a:rect l="0" t="0" r="0" b="0"/>
          <a:pathLst>
            <a:path>
              <a:moveTo>
                <a:pt x="2616484" y="0"/>
              </a:moveTo>
              <a:lnTo>
                <a:pt x="2616484" y="227050"/>
              </a:lnTo>
              <a:lnTo>
                <a:pt x="0" y="227050"/>
              </a:lnTo>
              <a:lnTo>
                <a:pt x="0" y="4541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184CCA-460B-4A19-8355-6E178C55C2AE}">
      <dsp:nvSpPr>
        <dsp:cNvPr id="0" name=""/>
        <dsp:cNvSpPr/>
      </dsp:nvSpPr>
      <dsp:spPr>
        <a:xfrm>
          <a:off x="253" y="172534"/>
          <a:ext cx="8078967" cy="1559035"/>
        </a:xfrm>
        <a:prstGeom prst="triangle">
          <a:avLst/>
        </a:prstGeom>
        <a:solidFill>
          <a:srgbClr val="522A6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ts val="50"/>
            </a:spcAft>
            <a:buNone/>
          </a:pPr>
          <a:r>
            <a:rPr lang="en-GB" sz="2800" kern="1200" dirty="0"/>
            <a:t>Vision</a:t>
          </a:r>
          <a:endParaRPr lang="en-GB" sz="2000" kern="1200" dirty="0"/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(underscored by mission)</a:t>
          </a:r>
        </a:p>
      </dsp:txBody>
      <dsp:txXfrm>
        <a:off x="2019995" y="952052"/>
        <a:ext cx="4039483" cy="779517"/>
      </dsp:txXfrm>
    </dsp:sp>
    <dsp:sp modelId="{1F1073AE-B63D-43FB-93E0-2F82ECE84CA8}">
      <dsp:nvSpPr>
        <dsp:cNvPr id="0" name=""/>
        <dsp:cNvSpPr/>
      </dsp:nvSpPr>
      <dsp:spPr>
        <a:xfrm>
          <a:off x="342060" y="2185670"/>
          <a:ext cx="2162383" cy="1081191"/>
        </a:xfrm>
        <a:prstGeom prst="rect">
          <a:avLst/>
        </a:prstGeom>
        <a:solidFill>
          <a:srgbClr val="6CA5D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Long term aim</a:t>
          </a:r>
        </a:p>
      </dsp:txBody>
      <dsp:txXfrm>
        <a:off x="342060" y="2185670"/>
        <a:ext cx="2162383" cy="1081191"/>
      </dsp:txXfrm>
    </dsp:sp>
    <dsp:sp modelId="{2FF262EB-AFC7-4702-9527-FA65D6FD3B8A}">
      <dsp:nvSpPr>
        <dsp:cNvPr id="0" name=""/>
        <dsp:cNvSpPr/>
      </dsp:nvSpPr>
      <dsp:spPr>
        <a:xfrm>
          <a:off x="2958545" y="2185670"/>
          <a:ext cx="2162383" cy="1081191"/>
        </a:xfrm>
        <a:prstGeom prst="rect">
          <a:avLst/>
        </a:prstGeom>
        <a:solidFill>
          <a:srgbClr val="6CA5D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Long term aim</a:t>
          </a:r>
        </a:p>
      </dsp:txBody>
      <dsp:txXfrm>
        <a:off x="2958545" y="2185670"/>
        <a:ext cx="2162383" cy="1081191"/>
      </dsp:txXfrm>
    </dsp:sp>
    <dsp:sp modelId="{17AE82A3-8E84-4AEC-8614-CDD58E6EBE1A}">
      <dsp:nvSpPr>
        <dsp:cNvPr id="0" name=""/>
        <dsp:cNvSpPr/>
      </dsp:nvSpPr>
      <dsp:spPr>
        <a:xfrm>
          <a:off x="2958545" y="3720963"/>
          <a:ext cx="2162383" cy="1081191"/>
        </a:xfrm>
        <a:prstGeom prst="rect">
          <a:avLst/>
        </a:prstGeom>
        <a:solidFill>
          <a:srgbClr val="EFBF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Short / medium term goal(s)</a:t>
          </a:r>
        </a:p>
      </dsp:txBody>
      <dsp:txXfrm>
        <a:off x="2958545" y="3720963"/>
        <a:ext cx="2162383" cy="1081191"/>
      </dsp:txXfrm>
    </dsp:sp>
    <dsp:sp modelId="{71042252-FD2B-4F49-BE75-CD83D49073E9}">
      <dsp:nvSpPr>
        <dsp:cNvPr id="0" name=""/>
        <dsp:cNvSpPr/>
      </dsp:nvSpPr>
      <dsp:spPr>
        <a:xfrm>
          <a:off x="1531480" y="5279090"/>
          <a:ext cx="2162383" cy="1081191"/>
        </a:xfrm>
        <a:prstGeom prst="rect">
          <a:avLst/>
        </a:prstGeom>
        <a:solidFill>
          <a:srgbClr val="FFB49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>
              <a:latin typeface="Verlag Black"/>
            </a:rPr>
            <a:t> Objective / key activities</a:t>
          </a:r>
          <a:endParaRPr lang="en-GB" sz="2600" kern="1200" dirty="0"/>
        </a:p>
      </dsp:txBody>
      <dsp:txXfrm>
        <a:off x="1531480" y="5279090"/>
        <a:ext cx="2162383" cy="1081191"/>
      </dsp:txXfrm>
    </dsp:sp>
    <dsp:sp modelId="{1F1AE55B-9ECD-4A11-8433-F6178416A3C5}">
      <dsp:nvSpPr>
        <dsp:cNvPr id="0" name=""/>
        <dsp:cNvSpPr/>
      </dsp:nvSpPr>
      <dsp:spPr>
        <a:xfrm>
          <a:off x="4330145" y="5279090"/>
          <a:ext cx="2162383" cy="1081191"/>
        </a:xfrm>
        <a:prstGeom prst="rect">
          <a:avLst/>
        </a:prstGeom>
        <a:solidFill>
          <a:srgbClr val="26CBC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>
              <a:latin typeface="Verlag Black"/>
            </a:rPr>
            <a:t> Target</a:t>
          </a:r>
          <a:endParaRPr lang="en-GB" sz="2600" kern="1200" dirty="0"/>
        </a:p>
      </dsp:txBody>
      <dsp:txXfrm>
        <a:off x="4330145" y="5279090"/>
        <a:ext cx="2162383" cy="1081191"/>
      </dsp:txXfrm>
    </dsp:sp>
    <dsp:sp modelId="{4CBB7891-BF7F-49A9-A7EF-89D5D8F62694}">
      <dsp:nvSpPr>
        <dsp:cNvPr id="0" name=""/>
        <dsp:cNvSpPr/>
      </dsp:nvSpPr>
      <dsp:spPr>
        <a:xfrm>
          <a:off x="5575029" y="2185670"/>
          <a:ext cx="2162383" cy="1081191"/>
        </a:xfrm>
        <a:prstGeom prst="rect">
          <a:avLst/>
        </a:prstGeom>
        <a:solidFill>
          <a:srgbClr val="6CA5D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Long term aim</a:t>
          </a:r>
        </a:p>
      </dsp:txBody>
      <dsp:txXfrm>
        <a:off x="5575029" y="2185670"/>
        <a:ext cx="2162383" cy="10811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14.04.2026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631BD9-85DC-17D9-F543-A6DE7F2A2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0D02533-4E55-FB36-66BA-8ABC698724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2B2981-45A3-0F0D-4DC4-DCD6F7D5974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691F535-1B3B-E4ED-AC08-A00C0663988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7621AB4-BD93-4AD2-E3B8-AD5EEDC79A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GB" dirty="0">
              <a:ea typeface="Calibri"/>
              <a:cs typeface="Calibri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47E929-D2DB-8E4A-8D82-A9E5678A373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4BC41F-6AA5-52B1-54F3-7F44BC3AB4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25803023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80EB5-E44E-EBEF-4E99-800BEC08D1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E86EE03-1334-8817-A250-EC23EE65213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6428D6-B3A0-BBC1-C709-FA64F548EBB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4130EBA-46AE-7B26-CD55-2355D6BE5A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718E1F6-8E2F-4E26-A81E-BFE192809C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 dirty="0">
                <a:ea typeface="Calibri"/>
                <a:cs typeface="Calibri"/>
              </a:rPr>
              <a:t>Sam to manage with a tight timeline and to flag to speak directly if detailed </a:t>
            </a:r>
            <a:r>
              <a:rPr lang="en-US">
                <a:ea typeface="Calibri"/>
                <a:cs typeface="Calibri"/>
              </a:rPr>
              <a:t>questions!! 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AE126E-23C1-60C3-ACBF-EE89FAC6481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CB774B-6157-203D-064B-D01DE3746D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27319587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156402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42843-6BBC-1B8F-B34D-5E8EF525F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7D5C7F5-CFA5-5409-D1A7-79C3CE4BBF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E41F63-D77A-A182-AC9A-E4602351F70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C121371-24F9-F01F-3B55-72FFBDA768A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43B8CD5-5029-F1E5-3410-A8E35B82C6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F1BDC-FFE3-2670-3BD8-57B1621BB75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35B316-DB75-9B1E-8410-93E83717AB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086165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C3D513-05A8-72A7-52E6-7650854FF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8141194-DC4E-70BE-E389-DBEC388E99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AEAFA6-5112-6FA0-5CDA-F5045C82CAB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F3D9F80-7504-9ACF-B890-E04B6EA4A5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FA58698-D638-A2A2-B022-AEF87BBAB4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16B16B-EB08-580D-0650-C5C7F10C9D1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324C54-9A37-05DE-1034-5BC47C8723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302099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C44A62-EB3B-01D4-FA82-1A8C84ED9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3A6758-CA15-7D31-1E00-86EA50B860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12E3BC-30BF-95B5-A94E-949C222F1A4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F56843C-BF1F-92E4-0032-9B134D94A47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2C27478-F13A-1B6E-3620-5B2128C0B7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49B582-F54D-D2E1-83A1-FE3B7C2CA2C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05E968-A4F2-C556-A350-E176421287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557577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8DC93-F6D3-F0A2-4744-26094806B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6B33FD6-8A66-8F19-D7D0-2C76F7D67B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952F59-15F0-6D9C-0C40-46C80FB38F6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FB06657-9737-01F2-A076-8FF64E9FA0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114B7B2-31B4-8ADC-DB59-6EE266C872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BE8FED-E108-D752-416E-64924C57081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2B9A67-7603-7F18-DA7B-468FD922B0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3561350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8619B6-50C7-C704-E1C4-0830E9D799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7BD46DA-F680-0AA3-0C7C-CB12DEE6DD1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1A38A3-B0D1-B3FB-71D8-5777A5DA988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6821919-903D-17B6-01A2-8E65C15CCB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5E8F08E-6713-FB3B-E39D-BE34795741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1CF2A0-0AB9-4292-F3C1-27E06C61739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1A6565-B85E-2DFC-1C53-2EB301B61C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3048828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EFC41-9761-E264-FAA4-C8368D8B5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00847E1-09BD-0952-5ACF-F7C1DA907D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CCAC61-A68C-4775-EAEF-ECB59239E59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490825F-91AE-C496-4B9B-9A6D97B3F4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9E3FFBB-7BD0-3608-739A-E9E82DD77B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B2C150-6E7B-DAB5-7855-258AFDB0D35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C39AAC-5FF9-9546-1F73-08762CA144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5385034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8AB922-0DE2-0E54-0BCE-20AB5C876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22A275D-A551-2A57-2DDB-24F616D9D3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8AA3AF-D466-F19F-09CD-9FA75C45FA0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6B87E0E-5A86-9FF8-6595-FEA0D2EE1BA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5EAB1C2-D10F-6A63-9E27-5A5BC87364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579260-72A0-2560-0D07-A48B42C91C7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EDD13A-D692-0721-BFA4-BC60C410B7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1868299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4D128A-C60F-3C50-94D1-2B563545F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31B8281-124B-C2F3-58D5-D2306A65DED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AA9B16-573D-E083-74E1-F0A9A39788B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608B5A2-B2E0-B346-4CFC-F40436318B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A8B8EEA-A3A0-84D0-A5C5-DDCE254F7D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>
                <a:ea typeface="Calibri"/>
                <a:cs typeface="Calibri"/>
              </a:rPr>
              <a:t>Extrapolate process for this slide! 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67837D-5414-6371-E854-C9E5C6C1C0D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4E7724-518E-97AE-8A1A-757704A6EF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2979771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urple and white rectangle&#10;&#10;AI-generated content may be incorrect.">
            <a:extLst>
              <a:ext uri="{FF2B5EF4-FFF2-40B4-BE49-F238E27FC236}">
                <a16:creationId xmlns:a16="http://schemas.microsoft.com/office/drawing/2014/main" id="{63A5D668-D1B7-FEFB-41E8-D559CF2CF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287999" cy="1028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4364" y="1967056"/>
            <a:ext cx="9712035" cy="2783032"/>
          </a:xfrm>
        </p:spPr>
        <p:txBody>
          <a:bodyPr>
            <a:normAutofit/>
          </a:bodyPr>
          <a:lstStyle>
            <a:lvl1pPr algn="r">
              <a:defRPr sz="6000" b="1" i="0">
                <a:solidFill>
                  <a:schemeClr val="bg1"/>
                </a:solidFill>
                <a:latin typeface="Brandon Grotesque Black" panose="020B0503020203060202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0" y="4987636"/>
            <a:ext cx="7772399" cy="1752600"/>
          </a:xfrm>
        </p:spPr>
        <p:txBody>
          <a:bodyPr>
            <a:normAutofit/>
          </a:bodyPr>
          <a:lstStyle>
            <a:lvl1pPr marL="0" indent="0" algn="r">
              <a:buNone/>
              <a:defRPr sz="4400" b="1" i="0">
                <a:solidFill>
                  <a:schemeClr val="bg1"/>
                </a:solidFill>
                <a:latin typeface="Brandon Grotesque Bold" panose="020B0503020203060202" pitchFamily="34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782799" y="7215332"/>
            <a:ext cx="2133600" cy="365125"/>
          </a:xfrm>
        </p:spPr>
        <p:txBody>
          <a:bodyPr/>
          <a:lstStyle>
            <a:lvl1pPr algn="r">
              <a:defRPr sz="3000" b="0" i="0">
                <a:solidFill>
                  <a:schemeClr val="bg1"/>
                </a:solidFill>
                <a:latin typeface="Brandon Grotesque Medium" panose="020B0503020203060202" pitchFamily="34" charset="77"/>
              </a:defRPr>
            </a:lvl1pPr>
          </a:lstStyle>
          <a:p>
            <a:fld id="{F29EDEF1-C06B-4BA2-BD81-A704031F7B8B}" type="datetime1">
              <a:rPr lang="en-US" smtClean="0"/>
              <a:pPr/>
              <a:t>4/14/2026</a:t>
            </a:fld>
            <a:endParaRPr lang="en-US" sz="300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E86F-0D65-4AB9-A892-49EE41149527}" type="datetime1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BC524-0F63-4748-A861-E242AB8CA4E5}" type="datetime1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436" y="1078202"/>
            <a:ext cx="82296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436" y="2403764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0436" y="7159914"/>
            <a:ext cx="2133600" cy="365125"/>
          </a:xfrm>
        </p:spPr>
        <p:txBody>
          <a:bodyPr/>
          <a:lstStyle/>
          <a:p>
            <a:fld id="{86CD119A-2856-4C04-A495-0075309A6C18}" type="datetime1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7436" y="7159914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6436" y="7159914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108A429-BDBB-7878-2894-58F41DD61042}"/>
              </a:ext>
            </a:extLst>
          </p:cNvPr>
          <p:cNvSpPr/>
          <p:nvPr userDrawn="1"/>
        </p:nvSpPr>
        <p:spPr>
          <a:xfrm>
            <a:off x="-69273" y="0"/>
            <a:ext cx="18288000" cy="10557163"/>
          </a:xfrm>
          <a:prstGeom prst="rect">
            <a:avLst/>
          </a:prstGeom>
          <a:solidFill>
            <a:srgbClr val="522A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14753214" cy="1362076"/>
          </a:xfrm>
        </p:spPr>
        <p:txBody>
          <a:bodyPr anchor="t">
            <a:noAutofit/>
          </a:bodyPr>
          <a:lstStyle>
            <a:lvl1pPr algn="l">
              <a:defRPr sz="6500" b="1" i="0" cap="all">
                <a:solidFill>
                  <a:schemeClr val="bg1"/>
                </a:solidFill>
                <a:latin typeface="Brandon Grotesque Black" panose="020B0503020203060202" pitchFamily="34" charset="77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C9B6-E4C7-4864-BAC5-9A7DC054B143}" type="datetime1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437" y="1078201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437" y="240376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1437" y="240376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0437" y="7159913"/>
            <a:ext cx="2133600" cy="365125"/>
          </a:xfrm>
        </p:spPr>
        <p:txBody>
          <a:bodyPr/>
          <a:lstStyle/>
          <a:p>
            <a:fld id="{31F4C35B-661C-49AF-9A3E-42F22F07EE85}" type="datetime1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7437" y="7159913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16437" y="7159913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436" y="1078202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436" y="233867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436" y="2978439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08261" y="233867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08261" y="2978439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20436" y="7159914"/>
            <a:ext cx="2133600" cy="365125"/>
          </a:xfrm>
        </p:spPr>
        <p:txBody>
          <a:bodyPr/>
          <a:lstStyle/>
          <a:p>
            <a:fld id="{D11C0173-CE40-4A45-943C-C2ECAF3D87CC}" type="datetime1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7436" y="7159914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816436" y="7159914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8FC79-7534-419D-9AE2-C6266065D2DD}" type="datetime1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033799-A378-E913-CEA4-7F9EF2540120}"/>
              </a:ext>
            </a:extLst>
          </p:cNvPr>
          <p:cNvSpPr/>
          <p:nvPr userDrawn="1"/>
        </p:nvSpPr>
        <p:spPr>
          <a:xfrm>
            <a:off x="0" y="-138545"/>
            <a:ext cx="18288000" cy="10557163"/>
          </a:xfrm>
          <a:prstGeom prst="rect">
            <a:avLst/>
          </a:prstGeom>
          <a:solidFill>
            <a:srgbClr val="522A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CD51-5081-4033-8480-1D0BBBBC1A89}" type="datetime1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436" y="109046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8286" y="109046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436" y="225251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0436" y="7173768"/>
            <a:ext cx="2133600" cy="365125"/>
          </a:xfrm>
        </p:spPr>
        <p:txBody>
          <a:bodyPr/>
          <a:lstStyle/>
          <a:p>
            <a:fld id="{43AF7957-8004-4CE7-9895-06A92E8948FC}" type="datetime1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7436" y="7173768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16436" y="7173768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252" y="532707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86252" y="1139247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6252" y="589381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1164" y="6882822"/>
            <a:ext cx="2133600" cy="365125"/>
          </a:xfrm>
        </p:spPr>
        <p:txBody>
          <a:bodyPr/>
          <a:lstStyle/>
          <a:p>
            <a:fld id="{25EE22AC-EED8-4F43-8475-D608F3D2182D}" type="datetime1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18164" y="6882822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47164" y="6882822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white rectangle with colorful stripes&#10;&#10;AI-generated content may be incorrect.">
            <a:extLst>
              <a:ext uri="{FF2B5EF4-FFF2-40B4-BE49-F238E27FC236}">
                <a16:creationId xmlns:a16="http://schemas.microsoft.com/office/drawing/2014/main" id="{AC0AE763-2DE6-6EBC-5078-C2988AE5915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C1758-2255-45A3-BD22-0B8B70017D77}" type="datetime1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929484-E5DA-8943-2781-150EF45C5410}"/>
              </a:ext>
            </a:extLst>
          </p:cNvPr>
          <p:cNvSpPr/>
          <p:nvPr userDrawn="1"/>
        </p:nvSpPr>
        <p:spPr>
          <a:xfrm>
            <a:off x="277091" y="8659091"/>
            <a:ext cx="3061854" cy="969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urple bicycle logo&#10;&#10;AI-generated content may be incorrect.">
            <a:extLst>
              <a:ext uri="{FF2B5EF4-FFF2-40B4-BE49-F238E27FC236}">
                <a16:creationId xmlns:a16="http://schemas.microsoft.com/office/drawing/2014/main" id="{95E11676-24D3-E150-9E52-E121896C6F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850" y="8976332"/>
            <a:ext cx="1647827" cy="802890"/>
          </a:xfrm>
          <a:prstGeom prst="rect">
            <a:avLst/>
          </a:prstGeom>
        </p:spPr>
      </p:pic>
      <p:sp>
        <p:nvSpPr>
          <p:cNvPr id="4" name="TextBox 8">
            <a:extLst>
              <a:ext uri="{FF2B5EF4-FFF2-40B4-BE49-F238E27FC236}">
                <a16:creationId xmlns:a16="http://schemas.microsoft.com/office/drawing/2014/main" id="{05925BEC-BDAF-7271-652A-F90BA588AD7C}"/>
              </a:ext>
            </a:extLst>
          </p:cNvPr>
          <p:cNvSpPr txBox="1"/>
          <p:nvPr/>
        </p:nvSpPr>
        <p:spPr>
          <a:xfrm>
            <a:off x="5636525" y="3070747"/>
            <a:ext cx="11707379" cy="30931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15000"/>
              </a:lnSpc>
            </a:pPr>
            <a:r>
              <a:rPr lang="en-US" sz="5400" spc="-208" dirty="0">
                <a:solidFill>
                  <a:srgbClr val="FFFFFF"/>
                </a:solidFill>
                <a:latin typeface="Brandon Grotesque Black" panose="020B0503020203060202" pitchFamily="34" charset="77"/>
              </a:rPr>
              <a:t>Step Out Sheffield Strategy and Business Plan</a:t>
            </a:r>
          </a:p>
          <a:p>
            <a:pPr algn="r">
              <a:lnSpc>
                <a:spcPts val="10000"/>
              </a:lnSpc>
            </a:pPr>
            <a:r>
              <a:rPr lang="en-US" sz="4400" spc="-208" dirty="0">
                <a:solidFill>
                  <a:srgbClr val="FFFFFF"/>
                </a:solidFill>
                <a:latin typeface="Brandon Grotesque Bold" panose="020B0503020203060202" pitchFamily="34" charset="77"/>
              </a:rPr>
              <a:t>AGM Presentation: 20 April 2026</a:t>
            </a:r>
            <a:endParaRPr lang="en-US" sz="5400" spc="-208" dirty="0">
              <a:solidFill>
                <a:srgbClr val="FFFFFF"/>
              </a:solidFill>
              <a:latin typeface="Brandon Grotesque Bold" panose="020B0503020203060202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673058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22A6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EA81B1-9F8F-850C-3ED9-37590661C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FF3FC4C7-ED3F-1402-B820-A3B036A7A784}"/>
              </a:ext>
            </a:extLst>
          </p:cNvPr>
          <p:cNvSpPr txBox="1"/>
          <p:nvPr/>
        </p:nvSpPr>
        <p:spPr>
          <a:xfrm>
            <a:off x="1065994" y="2724327"/>
            <a:ext cx="15379558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000" b="1" dirty="0">
                <a:latin typeface="Brandon Grotesque Medium"/>
                <a:ea typeface="+mn-lt"/>
                <a:cs typeface="+mn-lt"/>
              </a:rPr>
              <a:t>Outcome </a:t>
            </a:r>
          </a:p>
          <a:p>
            <a:endParaRPr lang="en-GB" sz="3000" dirty="0">
              <a:latin typeface="Brandon Grotesque Medium"/>
              <a:ea typeface="+mn-lt"/>
              <a:cs typeface="+mn-lt"/>
            </a:endParaRPr>
          </a:p>
          <a:p>
            <a:r>
              <a:rPr lang="en-GB" sz="2400" dirty="0">
                <a:latin typeface="Brandon Grotesque Medium"/>
                <a:ea typeface="+mn-lt"/>
                <a:cs typeface="+mn-lt"/>
              </a:rPr>
              <a:t>Step out Sheffield and its groups have access to stable finance to ensure sustainability in the future</a:t>
            </a:r>
          </a:p>
          <a:p>
            <a:endParaRPr lang="en-GB" sz="2400" dirty="0">
              <a:latin typeface="Brandon Grotesque Medium"/>
              <a:ea typeface="+mn-lt"/>
              <a:cs typeface="+mn-lt"/>
            </a:endParaRPr>
          </a:p>
          <a:p>
            <a:r>
              <a:rPr lang="en-GB" sz="3000" b="1" dirty="0">
                <a:latin typeface="Brandon Grotesque Medium"/>
                <a:ea typeface="+mn-lt"/>
                <a:cs typeface="+mn-lt"/>
              </a:rPr>
              <a:t>Goals</a:t>
            </a:r>
          </a:p>
          <a:p>
            <a:endParaRPr lang="en-GB" sz="3000" b="1" dirty="0">
              <a:latin typeface="Brandon Grotesque Medium"/>
              <a:ea typeface="+mn-lt"/>
              <a:cs typeface="+mn-lt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latin typeface="Brandon Grotesque Medium"/>
                <a:ea typeface="+mn-lt"/>
                <a:cs typeface="+mn-lt"/>
              </a:rPr>
              <a:t>Promote and support groups to get access to bank accounts.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latin typeface="Brandon Grotesque Medium"/>
                <a:ea typeface="+mn-lt"/>
                <a:cs typeface="+mn-lt"/>
              </a:rPr>
              <a:t>Increase the number of bid applications undertaken.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latin typeface="Brandon Grotesque Medium"/>
                <a:ea typeface="+mn-lt"/>
                <a:cs typeface="+mn-lt"/>
              </a:rPr>
              <a:t>Explore opportunities to generate future income.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647FB4-E637-1171-5591-71F1FD51E5F2}"/>
              </a:ext>
            </a:extLst>
          </p:cNvPr>
          <p:cNvSpPr txBox="1"/>
          <p:nvPr/>
        </p:nvSpPr>
        <p:spPr>
          <a:xfrm>
            <a:off x="1065994" y="1747574"/>
            <a:ext cx="60880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spc="-240" dirty="0">
                <a:solidFill>
                  <a:srgbClr val="522A6B"/>
                </a:solidFill>
                <a:latin typeface="Brandon Grotesque Bold"/>
              </a:rPr>
              <a:t>Strategic aim 4 - Funding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262389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BE1111-E2DE-38F8-41CC-0F75937EA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61C61-2FD5-21F1-848F-6D08456DE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Brandon Grotesque Black"/>
              </a:rPr>
              <a:t>SOS Business plan 26-31 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03382-42FB-4824-BBFC-093EA6189F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50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2F93BB-BBDA-9407-20A4-6CAF7B6A5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7DCD64-F349-55D0-ADD0-CB5A7A0AF960}"/>
              </a:ext>
            </a:extLst>
          </p:cNvPr>
          <p:cNvSpPr txBox="1"/>
          <p:nvPr/>
        </p:nvSpPr>
        <p:spPr>
          <a:xfrm>
            <a:off x="1079642" y="1365436"/>
            <a:ext cx="116400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spc="-240" dirty="0">
                <a:solidFill>
                  <a:srgbClr val="522A6B"/>
                </a:solidFill>
                <a:latin typeface="Brandon Grotesque Bold"/>
              </a:rPr>
              <a:t>Strategic aim 1 – Visibility (sample)</a:t>
            </a:r>
            <a:endParaRPr lang="en-US" sz="48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53B2E0B-009B-7C2C-E03D-815BF4DDDB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341998"/>
              </p:ext>
            </p:extLst>
          </p:nvPr>
        </p:nvGraphicFramePr>
        <p:xfrm>
          <a:off x="1178253" y="2401947"/>
          <a:ext cx="15704027" cy="6179402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553409">
                  <a:extLst>
                    <a:ext uri="{9D8B030D-6E8A-4147-A177-3AD203B41FA5}">
                      <a16:colId xmlns:a16="http://schemas.microsoft.com/office/drawing/2014/main" val="1289902413"/>
                    </a:ext>
                  </a:extLst>
                </a:gridCol>
                <a:gridCol w="2634508">
                  <a:extLst>
                    <a:ext uri="{9D8B030D-6E8A-4147-A177-3AD203B41FA5}">
                      <a16:colId xmlns:a16="http://schemas.microsoft.com/office/drawing/2014/main" val="1993858576"/>
                    </a:ext>
                  </a:extLst>
                </a:gridCol>
                <a:gridCol w="2918090">
                  <a:extLst>
                    <a:ext uri="{9D8B030D-6E8A-4147-A177-3AD203B41FA5}">
                      <a16:colId xmlns:a16="http://schemas.microsoft.com/office/drawing/2014/main" val="2293441220"/>
                    </a:ext>
                  </a:extLst>
                </a:gridCol>
                <a:gridCol w="2592155">
                  <a:extLst>
                    <a:ext uri="{9D8B030D-6E8A-4147-A177-3AD203B41FA5}">
                      <a16:colId xmlns:a16="http://schemas.microsoft.com/office/drawing/2014/main" val="4008776258"/>
                    </a:ext>
                  </a:extLst>
                </a:gridCol>
                <a:gridCol w="2521332">
                  <a:extLst>
                    <a:ext uri="{9D8B030D-6E8A-4147-A177-3AD203B41FA5}">
                      <a16:colId xmlns:a16="http://schemas.microsoft.com/office/drawing/2014/main" val="4153694935"/>
                    </a:ext>
                  </a:extLst>
                </a:gridCol>
                <a:gridCol w="1912246">
                  <a:extLst>
                    <a:ext uri="{9D8B030D-6E8A-4147-A177-3AD203B41FA5}">
                      <a16:colId xmlns:a16="http://schemas.microsoft.com/office/drawing/2014/main" val="3142870420"/>
                    </a:ext>
                  </a:extLst>
                </a:gridCol>
                <a:gridCol w="1572287">
                  <a:extLst>
                    <a:ext uri="{9D8B030D-6E8A-4147-A177-3AD203B41FA5}">
                      <a16:colId xmlns:a16="http://schemas.microsoft.com/office/drawing/2014/main" val="659103543"/>
                    </a:ext>
                  </a:extLst>
                </a:gridCol>
              </a:tblGrid>
              <a:tr h="473031">
                <a:tc>
                  <a:txBody>
                    <a:bodyPr/>
                    <a:lstStyle/>
                    <a:p>
                      <a:r>
                        <a:rPr lang="en-GB" sz="3200" dirty="0">
                          <a:latin typeface="Brandon Grotesque Medium" panose="020B0603020203060202" charset="0"/>
                        </a:rPr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>
                          <a:latin typeface="Brandon Grotesque Medium" panose="020B0603020203060202" charset="0"/>
                        </a:rPr>
                        <a:t>Objectives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>
                          <a:latin typeface="Brandon Grotesque Medium" panose="020B0603020203060202" charset="0"/>
                        </a:rPr>
                        <a:t>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>
                          <a:latin typeface="Brandon Grotesque Medium" panose="020B0603020203060202" charset="0"/>
                        </a:rPr>
                        <a:t>Responsible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>
                          <a:latin typeface="Brandon Grotesque Medium" panose="020B0603020203060202" charset="0"/>
                        </a:rPr>
                        <a:t>Target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>
                          <a:latin typeface="Brandon Grotesque Medium" panose="020B0603020203060202" charset="0"/>
                        </a:rPr>
                        <a:t>Resource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>
                          <a:latin typeface="Brandon Grotesque Medium" panose="020B0603020203060202" charset="0"/>
                        </a:rPr>
                        <a:t>Priority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998435"/>
                  </a:ext>
                </a:extLst>
              </a:tr>
              <a:tr h="717985">
                <a:tc rowSpan="4">
                  <a:txBody>
                    <a:bodyPr/>
                    <a:lstStyle/>
                    <a:p>
                      <a:r>
                        <a:rPr lang="en-GB" sz="1800" dirty="0">
                          <a:latin typeface="Brandon Grotesque Medium" panose="020B0603020203060202" charset="0"/>
                        </a:rPr>
                        <a:t>Improve our online presence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800" b="0" dirty="0">
                          <a:latin typeface="Brandon Grotesque Medium" panose="020B0603020203060202" charset="0"/>
                        </a:rPr>
                        <a:t>Develop a new website</a:t>
                      </a:r>
                    </a:p>
                    <a:p>
                      <a:endParaRPr lang="en-GB" sz="1800" b="0" dirty="0">
                        <a:latin typeface="Brandon Grotesque Medium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Brandon Grotesque Medium"/>
                        </a:rPr>
                        <a:t>Research and contract supplier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800" b="0" kern="1200" dirty="0">
                          <a:solidFill>
                            <a:schemeClr val="dk1"/>
                          </a:solidFill>
                          <a:latin typeface="Brandon Grotesque Medium"/>
                          <a:ea typeface="+mn-ea"/>
                          <a:cs typeface="+mn-cs"/>
                        </a:rPr>
                        <a:t>Vickie, Sue, contractor</a:t>
                      </a:r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800" b="0" dirty="0">
                        <a:latin typeface="Brandon Grotesque Medium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800" b="0" dirty="0">
                          <a:latin typeface="Brandon Grotesque Medium"/>
                        </a:rPr>
                        <a:t>Within 6 months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800" b="0" dirty="0">
                          <a:latin typeface="Brandon Grotesque Medium"/>
                        </a:rPr>
                        <a:t>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1800" b="0" dirty="0">
                          <a:latin typeface="Brandon Grotesque Medium"/>
                        </a:rPr>
                        <a:t>H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045295"/>
                  </a:ext>
                </a:extLst>
              </a:tr>
              <a:tr h="7179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Brandon Grotesque Medium"/>
                        </a:rPr>
                        <a:t>Develop any new content required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465012"/>
                  </a:ext>
                </a:extLst>
              </a:tr>
              <a:tr h="717985">
                <a:tc vMerge="1">
                  <a:txBody>
                    <a:bodyPr/>
                    <a:lstStyle/>
                    <a:p>
                      <a:endParaRPr lang="en-GB" sz="1800" dirty="0">
                        <a:latin typeface="Brandon Grotesque Medium" panose="020B0603020203060202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800" b="0" i="0" u="none" strike="noStrike" noProof="0" dirty="0">
                          <a:solidFill>
                            <a:srgbClr val="000000"/>
                          </a:solidFill>
                          <a:latin typeface="Brandon Grotesque Medium"/>
                        </a:rPr>
                        <a:t>Increase our </a:t>
                      </a:r>
                      <a:r>
                        <a:rPr lang="en-GB" sz="1800" b="0" kern="1200" noProof="0" dirty="0">
                          <a:solidFill>
                            <a:schemeClr val="dk1"/>
                          </a:solidFill>
                          <a:latin typeface="Brandon Grotesque Medium" panose="020B0603020203060202" charset="0"/>
                          <a:ea typeface="+mn-ea"/>
                          <a:cs typeface="+mn-cs"/>
                        </a:rPr>
                        <a:t>level</a:t>
                      </a:r>
                      <a:r>
                        <a:rPr lang="en-GB" sz="1800" b="0" i="0" u="none" strike="noStrike" noProof="0" dirty="0">
                          <a:solidFill>
                            <a:srgbClr val="000000"/>
                          </a:solidFill>
                          <a:latin typeface="Brandon Grotesque Medium"/>
                        </a:rPr>
                        <a:t> of posting across social </a:t>
                      </a:r>
                      <a:r>
                        <a:rPr lang="en-GB" sz="1800" b="0" kern="1200" noProof="0" dirty="0">
                          <a:solidFill>
                            <a:schemeClr val="dk1"/>
                          </a:solidFill>
                          <a:latin typeface="Brandon Grotesque Medium"/>
                          <a:ea typeface="+mn-ea"/>
                          <a:cs typeface="+mn-cs"/>
                        </a:rPr>
                        <a:t>media</a:t>
                      </a:r>
                      <a:r>
                        <a:rPr lang="en-GB" sz="1800" b="0" i="0" u="none" strike="noStrike" noProof="0" dirty="0">
                          <a:solidFill>
                            <a:srgbClr val="000000"/>
                          </a:solidFill>
                          <a:latin typeface="Brandon Grotesque Medium"/>
                        </a:rPr>
                        <a:t> channels</a:t>
                      </a:r>
                      <a:endParaRPr lang="en-US" b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Brandon Grotesque Medium"/>
                          <a:ea typeface="+mn-ea"/>
                          <a:cs typeface="+mn-cs"/>
                        </a:rPr>
                        <a:t>Establish management responsibility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Brandon Grotesque Medium"/>
                          <a:ea typeface="+mn-ea"/>
                          <a:cs typeface="+mn-cs"/>
                        </a:rPr>
                        <a:t>TBD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Brandon Grotesque Medium"/>
                          <a:ea typeface="+mn-ea"/>
                          <a:cs typeface="+mn-cs"/>
                        </a:rPr>
                        <a:t>Within 12 months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b="0" dirty="0"/>
                        <a:t>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Brandon Grotesque Medium"/>
                          <a:ea typeface="+mn-ea"/>
                          <a:cs typeface="+mn-cs"/>
                        </a:rPr>
                        <a:t>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3118313"/>
                  </a:ext>
                </a:extLst>
              </a:tr>
              <a:tr h="50258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latin typeface="Brandon Grotesque Medium"/>
                          <a:ea typeface="+mn-ea"/>
                          <a:cs typeface="+mn-cs"/>
                        </a:rPr>
                        <a:t>Create and post content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29893"/>
                  </a:ext>
                </a:extLst>
              </a:tr>
              <a:tr h="1579567">
                <a:tc rowSpan="2">
                  <a:txBody>
                    <a:bodyPr/>
                    <a:lstStyle/>
                    <a:p>
                      <a:r>
                        <a:rPr lang="en-GB" sz="1800" dirty="0">
                          <a:latin typeface="Brandon Grotesque Medium" panose="020B0603020203060202" charset="0"/>
                        </a:rPr>
                        <a:t>Widen our partnerships including with GPs and the local authority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Brandon Grotesque Medium" panose="020B0603020203060202" charset="0"/>
                        </a:rPr>
                        <a:t>Establish relationships with relevant partners who could help in achieving SOS vision/mission</a:t>
                      </a:r>
                    </a:p>
                    <a:p>
                      <a:endParaRPr lang="en-GB" sz="1800" b="0" dirty="0">
                        <a:latin typeface="Brandon Grotesque Medium" panose="020B060302020306020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kern="1200" dirty="0">
                          <a:solidFill>
                            <a:schemeClr val="dk1"/>
                          </a:solidFill>
                          <a:latin typeface="Brandon Grotesque Medium"/>
                          <a:ea typeface="+mn-ea"/>
                          <a:cs typeface="+mn-cs"/>
                        </a:rPr>
                        <a:t>Contact GP surgeries/council/local employers with compelling partner offer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Brandon Grotesque Medium" panose="020B0603020203060202" charset="0"/>
                        </a:rPr>
                        <a:t>Francis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Brandon Grotesque Medium" panose="020B0603020203060202" charset="0"/>
                        </a:rPr>
                        <a:t>Build 4 new relationships within 12 months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Brandon Grotesque Medium" panose="020B0603020203060202" charset="0"/>
                        </a:rPr>
                        <a:t>L-M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Brandon Grotesque Medium" panose="020B0603020203060202" charset="0"/>
                        </a:rPr>
                        <a:t>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324010"/>
                  </a:ext>
                </a:extLst>
              </a:tr>
              <a:tr h="136417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dirty="0">
                          <a:latin typeface="Brandon Grotesque Medium" panose="020B0603020203060202" charset="0"/>
                        </a:rPr>
                        <a:t>Improve local partnerships </a:t>
                      </a:r>
                    </a:p>
                    <a:p>
                      <a:endParaRPr lang="en-GB" sz="1800" b="0" dirty="0">
                        <a:latin typeface="Brandon Grotesque Medium" panose="020B0603020203060202" charset="0"/>
                      </a:endParaRPr>
                    </a:p>
                  </a:txBody>
                  <a:tcPr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0" kern="1200" dirty="0">
                          <a:solidFill>
                            <a:schemeClr val="dk1"/>
                          </a:solidFill>
                          <a:latin typeface="Brandon Grotesque Medium"/>
                          <a:ea typeface="+mn-ea"/>
                          <a:cs typeface="+mn-cs"/>
                        </a:rPr>
                        <a:t>Local walks to partner with other local groups/events promoting our work</a:t>
                      </a:r>
                    </a:p>
                  </a:txBody>
                  <a:tcPr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Brandon Grotesque Medium" panose="020B0603020203060202" charset="0"/>
                        </a:rPr>
                        <a:t>VWLs</a:t>
                      </a:r>
                    </a:p>
                  </a:txBody>
                  <a:tcPr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Brandon Grotesque Medium" panose="020B0603020203060202" charset="0"/>
                        </a:rPr>
                        <a:t>Ongoing </a:t>
                      </a:r>
                    </a:p>
                  </a:txBody>
                  <a:tcPr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Brandon Grotesque Medium" panose="020B0603020203060202" charset="0"/>
                        </a:rPr>
                        <a:t>L-M</a:t>
                      </a:r>
                    </a:p>
                  </a:txBody>
                  <a:tcPr>
                    <a:solidFill>
                      <a:srgbClr val="EFF3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b="0" dirty="0">
                          <a:latin typeface="Brandon Grotesque Medium" panose="020B0603020203060202" charset="0"/>
                        </a:rPr>
                        <a:t>M</a:t>
                      </a:r>
                    </a:p>
                  </a:txBody>
                  <a:tcPr>
                    <a:solidFill>
                      <a:srgbClr val="EFF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13073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F32FA01-AE26-503D-D8ED-08FC1CB4F310}"/>
              </a:ext>
            </a:extLst>
          </p:cNvPr>
          <p:cNvSpPr txBox="1"/>
          <p:nvPr/>
        </p:nvSpPr>
        <p:spPr>
          <a:xfrm>
            <a:off x="1178253" y="9029329"/>
            <a:ext cx="1663515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Brandon Grotesque Medium"/>
              </a:rPr>
              <a:t>Nb. the full business plan includes tables for each strategic aim</a:t>
            </a:r>
          </a:p>
        </p:txBody>
      </p:sp>
    </p:spTree>
    <p:extLst>
      <p:ext uri="{BB962C8B-B14F-4D97-AF65-F5344CB8AC3E}">
        <p14:creationId xmlns:p14="http://schemas.microsoft.com/office/powerpoint/2010/main" val="198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A3C61E-6445-11A4-4097-17561D7F6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7">
            <a:extLst>
              <a:ext uri="{FF2B5EF4-FFF2-40B4-BE49-F238E27FC236}">
                <a16:creationId xmlns:a16="http://schemas.microsoft.com/office/drawing/2014/main" id="{B871F823-66B9-1B08-B36A-C22A64570D46}"/>
              </a:ext>
            </a:extLst>
          </p:cNvPr>
          <p:cNvGrpSpPr/>
          <p:nvPr/>
        </p:nvGrpSpPr>
        <p:grpSpPr>
          <a:xfrm>
            <a:off x="1322319" y="3213485"/>
            <a:ext cx="14543714" cy="4531472"/>
            <a:chOff x="0" y="917704"/>
            <a:chExt cx="19391618" cy="6041963"/>
          </a:xfrm>
        </p:grpSpPr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48613568-447B-09AF-2BD2-A4239696BC70}"/>
                </a:ext>
              </a:extLst>
            </p:cNvPr>
            <p:cNvSpPr txBox="1"/>
            <p:nvPr/>
          </p:nvSpPr>
          <p:spPr>
            <a:xfrm>
              <a:off x="0" y="917704"/>
              <a:ext cx="19391618" cy="241861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15000"/>
                </a:lnSpc>
                <a:defRPr/>
              </a:pPr>
              <a:r>
                <a:rPr lang="en-US" sz="9650" spc="-208" dirty="0">
                  <a:solidFill>
                    <a:srgbClr val="522A6B"/>
                  </a:solidFill>
                  <a:latin typeface="Brandon Grotesque Bold"/>
                </a:rPr>
                <a:t>Q &amp; A</a:t>
              </a:r>
              <a:endParaRPr lang="en-US" dirty="0">
                <a:solidFill>
                  <a:srgbClr val="522A6B"/>
                </a:solidFill>
                <a:latin typeface="Calibri"/>
                <a:ea typeface="Calibri"/>
                <a:cs typeface="Calibri"/>
              </a:endParaRPr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4E2AEAF6-8F2E-025C-83FE-7F2DEC50049D}"/>
                </a:ext>
              </a:extLst>
            </p:cNvPr>
            <p:cNvSpPr txBox="1"/>
            <p:nvPr/>
          </p:nvSpPr>
          <p:spPr>
            <a:xfrm>
              <a:off x="0" y="5926051"/>
              <a:ext cx="16790490" cy="103361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5466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6400" b="0" i="0" u="none" strike="noStrike" kern="1200" cap="none" spc="0" normalizeH="0" baseline="0" noProof="0">
                <a:ln>
                  <a:noFill/>
                </a:ln>
                <a:solidFill>
                  <a:srgbClr val="FFEF42"/>
                </a:solidFill>
                <a:effectLst/>
                <a:uLnTx/>
                <a:uFillTx/>
                <a:latin typeface="Brandon Grotesque Medium" panose="020B0603020203060202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3145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22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7"/>
          <p:cNvGrpSpPr/>
          <p:nvPr/>
        </p:nvGrpSpPr>
        <p:grpSpPr>
          <a:xfrm>
            <a:off x="1322319" y="3213485"/>
            <a:ext cx="14543714" cy="4531472"/>
            <a:chOff x="0" y="917704"/>
            <a:chExt cx="19391618" cy="6041963"/>
          </a:xfrm>
        </p:grpSpPr>
        <p:sp>
          <p:nvSpPr>
            <p:cNvPr id="8" name="TextBox 8"/>
            <p:cNvSpPr txBox="1"/>
            <p:nvPr/>
          </p:nvSpPr>
          <p:spPr>
            <a:xfrm>
              <a:off x="0" y="917704"/>
              <a:ext cx="19391618" cy="4124206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15000"/>
                </a:lnSpc>
                <a:defRPr/>
              </a:pPr>
              <a:r>
                <a:rPr lang="en-US" sz="9650" spc="-208" dirty="0">
                  <a:solidFill>
                    <a:srgbClr val="522A6B"/>
                  </a:solidFill>
                  <a:latin typeface="Brandon Grotesque Bold"/>
                </a:rPr>
                <a:t>Thank you</a:t>
              </a:r>
              <a:endParaRPr lang="en-US" dirty="0">
                <a:solidFill>
                  <a:srgbClr val="522A6B"/>
                </a:solidFill>
                <a:latin typeface="Calibri"/>
                <a:ea typeface="Calibri"/>
                <a:cs typeface="Calibri"/>
              </a:endParaRPr>
            </a:p>
            <a:p>
              <a:pPr>
                <a:lnSpc>
                  <a:spcPts val="10000"/>
                </a:lnSpc>
                <a:defRPr/>
              </a:pPr>
              <a:r>
                <a:rPr lang="en-US" sz="5400" spc="-208" dirty="0">
                  <a:solidFill>
                    <a:srgbClr val="522A6B"/>
                  </a:solidFill>
                  <a:latin typeface="Brandon Grotesque Bold"/>
                </a:rPr>
                <a:t>Sam Carey – sam.carey@ncvo.org.uk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5926051"/>
              <a:ext cx="16790490" cy="103361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5466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6400" b="0" i="0" u="none" strike="noStrike" kern="1200" cap="none" spc="0" normalizeH="0" baseline="0" noProof="0">
                <a:ln>
                  <a:noFill/>
                </a:ln>
                <a:solidFill>
                  <a:srgbClr val="FFEF42"/>
                </a:solidFill>
                <a:effectLst/>
                <a:uLnTx/>
                <a:uFillTx/>
                <a:latin typeface="Brandon Grotesque Medium" panose="020B0603020203060202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088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22A6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A6456B-7E92-D458-C435-981FC780B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E995831D-22BA-5896-12DA-CC483ECF93AF}"/>
              </a:ext>
            </a:extLst>
          </p:cNvPr>
          <p:cNvSpPr txBox="1"/>
          <p:nvPr/>
        </p:nvSpPr>
        <p:spPr>
          <a:xfrm>
            <a:off x="1065995" y="2854980"/>
            <a:ext cx="15161193" cy="563231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defRPr/>
            </a:pPr>
            <a:r>
              <a:rPr lang="en-GB" sz="3000" dirty="0">
                <a:latin typeface="Brandon Grotesque Medium"/>
                <a:ea typeface="+mn-lt"/>
                <a:cs typeface="+mn-lt"/>
              </a:rPr>
              <a:t>The National Council for Voluntary Organisations (NCVO) champions the voluntary sector and volunteer movement to create a better society.  We connect, represent and support over 17,000 voluntary sector member organisations, from the smallest community groups to the largest charities.</a:t>
            </a:r>
          </a:p>
          <a:p>
            <a:pPr>
              <a:defRPr/>
            </a:pPr>
            <a:endParaRPr lang="en-GB" sz="3000" dirty="0">
              <a:latin typeface="Brandon Grotesque Medium"/>
              <a:ea typeface="+mn-lt"/>
              <a:cs typeface="+mn-lt"/>
            </a:endParaRPr>
          </a:p>
          <a:p>
            <a:pPr>
              <a:defRPr/>
            </a:pPr>
            <a:r>
              <a:rPr lang="en-GB" sz="3000" dirty="0">
                <a:latin typeface="Brandon Grotesque Medium"/>
                <a:ea typeface="+mn-lt"/>
                <a:cs typeface="+mn-lt"/>
              </a:rPr>
              <a:t>This helps our members and their millions of volunteers make the biggest difference to the causes they believe in.</a:t>
            </a:r>
          </a:p>
          <a:p>
            <a:pPr>
              <a:defRPr/>
            </a:pPr>
            <a:endParaRPr lang="en-GB" sz="3000" dirty="0">
              <a:latin typeface="Brandon Grotesque Medium"/>
              <a:ea typeface="+mn-lt"/>
              <a:cs typeface="+mn-lt"/>
            </a:endParaRPr>
          </a:p>
          <a:p>
            <a:pPr>
              <a:defRPr/>
            </a:pPr>
            <a:r>
              <a:rPr lang="en-GB" sz="3000" dirty="0">
                <a:latin typeface="Brandon Grotesque Medium"/>
                <a:ea typeface="+mn-lt"/>
                <a:cs typeface="+mn-lt"/>
              </a:rPr>
              <a:t>Our consultancy and mentoring services help charities make a bigger difference. SOS received tailored support from Sam Carey, Strategy Consultant, to support Trustees with strategic development and business planning.</a:t>
            </a:r>
          </a:p>
          <a:p>
            <a:pPr>
              <a:defRPr/>
            </a:pPr>
            <a:endParaRPr lang="en-GB" sz="3000" dirty="0">
              <a:latin typeface="Brandon Grotesque Medium"/>
              <a:ea typeface="+mn-lt"/>
              <a:cs typeface="+mn-lt"/>
            </a:endParaRPr>
          </a:p>
          <a:p>
            <a:pPr>
              <a:defRPr/>
            </a:pPr>
            <a:endParaRPr lang="en-GB" sz="3000" dirty="0">
              <a:latin typeface="Brandon Grotesque Medium"/>
              <a:ea typeface="+mn-lt"/>
              <a:cs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DDF46B-6E68-C1D5-D49B-3332FAA75DAD}"/>
              </a:ext>
            </a:extLst>
          </p:cNvPr>
          <p:cNvSpPr txBox="1"/>
          <p:nvPr/>
        </p:nvSpPr>
        <p:spPr>
          <a:xfrm>
            <a:off x="1065995" y="1845875"/>
            <a:ext cx="9456429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800" spc="-240" dirty="0">
                <a:solidFill>
                  <a:srgbClr val="522A6B"/>
                </a:solidFill>
                <a:latin typeface="Brandon Grotesque Bold"/>
              </a:rPr>
              <a:t>About NCVO and the Consultancy Project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190627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22A6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96AD5F-D818-2DFE-B135-288D4D5B9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CC021D6-D7E3-3D5F-B8ED-B20662D69852}"/>
              </a:ext>
            </a:extLst>
          </p:cNvPr>
          <p:cNvSpPr/>
          <p:nvPr/>
        </p:nvSpPr>
        <p:spPr>
          <a:xfrm>
            <a:off x="4839374" y="7556477"/>
            <a:ext cx="2628273" cy="1586980"/>
          </a:xfrm>
          <a:prstGeom prst="roundRect">
            <a:avLst/>
          </a:prstGeom>
          <a:solidFill>
            <a:srgbClr val="8AD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2800" b="1" dirty="0">
                <a:solidFill>
                  <a:srgbClr val="522A6B"/>
                </a:solidFill>
                <a:latin typeface="Brandon Grotesque 1"/>
                <a:ea typeface="Calibri"/>
                <a:cs typeface="Calibri"/>
              </a:rPr>
              <a:t>Business Plan</a:t>
            </a:r>
            <a:endParaRPr lang="en-US" sz="14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CB652BA-C66D-EB2A-0D88-BBEA77682B0D}"/>
              </a:ext>
            </a:extLst>
          </p:cNvPr>
          <p:cNvSpPr txBox="1"/>
          <p:nvPr/>
        </p:nvSpPr>
        <p:spPr>
          <a:xfrm>
            <a:off x="1065994" y="2855155"/>
            <a:ext cx="7668388" cy="42473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000" dirty="0">
                <a:latin typeface="Brandon Grotesque Medium"/>
                <a:ea typeface="+mn-lt"/>
                <a:cs typeface="+mn-lt"/>
              </a:rPr>
              <a:t>Through a series of in-person workshops and online meetings with SOS Trustees, guided by NCVO we analysed operating environment for SOS and in this context co-created a new strategy and business plan to guide the organisations work </a:t>
            </a:r>
            <a:r>
              <a:rPr lang="en-GB" sz="3000">
                <a:latin typeface="Brandon Grotesque Medium"/>
                <a:ea typeface="+mn-lt"/>
                <a:cs typeface="+mn-lt"/>
              </a:rPr>
              <a:t>for the next 5 years. </a:t>
            </a:r>
          </a:p>
          <a:p>
            <a:endParaRPr lang="en-GB" sz="3000" dirty="0">
              <a:latin typeface="Brandon Grotesque Medium" panose="020B0603020203060202" charset="0"/>
              <a:ea typeface="+mn-lt"/>
              <a:cs typeface="+mn-lt"/>
            </a:endParaRPr>
          </a:p>
          <a:p>
            <a:r>
              <a:rPr lang="en-GB" sz="3000" dirty="0">
                <a:latin typeface="Brandon Grotesque Medium" panose="020B0603020203060202" charset="0"/>
                <a:ea typeface="+mn-lt"/>
                <a:cs typeface="+mn-lt"/>
              </a:rPr>
              <a:t>The work has resulted in 2 key outputs which will be introduced during this presentation. 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633B601-E428-5F0B-E556-B1FF99E3F8EC}"/>
              </a:ext>
            </a:extLst>
          </p:cNvPr>
          <p:cNvSpPr/>
          <p:nvPr/>
        </p:nvSpPr>
        <p:spPr>
          <a:xfrm>
            <a:off x="1065994" y="7556477"/>
            <a:ext cx="2628273" cy="1586979"/>
          </a:xfrm>
          <a:prstGeom prst="roundRect">
            <a:avLst/>
          </a:prstGeom>
          <a:solidFill>
            <a:srgbClr val="8AD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2800" b="1" dirty="0">
                <a:solidFill>
                  <a:srgbClr val="522A6B"/>
                </a:solidFill>
                <a:latin typeface="Brandon Grotesque 1"/>
                <a:ea typeface="Calibri"/>
                <a:cs typeface="Calibri"/>
              </a:rPr>
              <a:t>SOS Strategy </a:t>
            </a:r>
            <a:r>
              <a:rPr lang="en-GB" sz="2800" b="1">
                <a:solidFill>
                  <a:srgbClr val="522A6B"/>
                </a:solidFill>
                <a:latin typeface="Brandon Grotesque 1"/>
                <a:ea typeface="Calibri"/>
                <a:cs typeface="Calibri"/>
              </a:rPr>
              <a:t>26-31</a:t>
            </a:r>
            <a:endParaRPr lang="en-GB" sz="2800" b="1" dirty="0"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113FA5-CC2F-E879-D6CC-CCBC44B4C599}"/>
              </a:ext>
            </a:extLst>
          </p:cNvPr>
          <p:cNvSpPr txBox="1"/>
          <p:nvPr/>
        </p:nvSpPr>
        <p:spPr>
          <a:xfrm>
            <a:off x="1065994" y="1747574"/>
            <a:ext cx="60880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spc="-240" dirty="0">
                <a:solidFill>
                  <a:srgbClr val="522A6B"/>
                </a:solidFill>
                <a:latin typeface="Brandon Grotesque Bold"/>
              </a:rPr>
              <a:t>The approach </a:t>
            </a:r>
            <a:endParaRPr lang="en-US" sz="4800" dirty="0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4670F38B-6C17-FE83-4BD8-B47805D49B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2961484"/>
              </p:ext>
            </p:extLst>
          </p:nvPr>
        </p:nvGraphicFramePr>
        <p:xfrm>
          <a:off x="9444251" y="2251881"/>
          <a:ext cx="8079474" cy="6509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AF899D3A-F2F2-E4C7-5407-0852543D7378}"/>
              </a:ext>
            </a:extLst>
          </p:cNvPr>
          <p:cNvSpPr/>
          <p:nvPr/>
        </p:nvSpPr>
        <p:spPr>
          <a:xfrm>
            <a:off x="9143999" y="2251880"/>
            <a:ext cx="8720919" cy="3425589"/>
          </a:xfrm>
          <a:prstGeom prst="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CD3886E-7E17-D382-4837-09F213F9E870}"/>
              </a:ext>
            </a:extLst>
          </p:cNvPr>
          <p:cNvSpPr/>
          <p:nvPr/>
        </p:nvSpPr>
        <p:spPr>
          <a:xfrm>
            <a:off x="9608024" y="5841242"/>
            <a:ext cx="7751928" cy="2920622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359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22A6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953249-326A-9D91-16C4-E8D8E5910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D2BDC93-EA43-862C-5C0A-1730E38A8D17}"/>
              </a:ext>
            </a:extLst>
          </p:cNvPr>
          <p:cNvSpPr txBox="1"/>
          <p:nvPr/>
        </p:nvSpPr>
        <p:spPr>
          <a:xfrm>
            <a:off x="1065994" y="1747574"/>
            <a:ext cx="94308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spc="-240" dirty="0">
                <a:solidFill>
                  <a:srgbClr val="522A6B"/>
                </a:solidFill>
                <a:latin typeface="Brandon Grotesque Bold"/>
              </a:rPr>
              <a:t>SOS operating environment</a:t>
            </a:r>
            <a:endParaRPr lang="en-US" sz="4800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49AFD46-82DC-A62A-27B3-756E512A9D14}"/>
              </a:ext>
            </a:extLst>
          </p:cNvPr>
          <p:cNvSpPr/>
          <p:nvPr/>
        </p:nvSpPr>
        <p:spPr>
          <a:xfrm>
            <a:off x="1065994" y="2937812"/>
            <a:ext cx="3283366" cy="811252"/>
          </a:xfrm>
          <a:prstGeom prst="roundRect">
            <a:avLst/>
          </a:prstGeom>
          <a:solidFill>
            <a:srgbClr val="8AD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2000" dirty="0">
                <a:solidFill>
                  <a:srgbClr val="522A6B"/>
                </a:solidFill>
                <a:latin typeface="Brandon Grotesque 1"/>
                <a:ea typeface="Calibri"/>
                <a:cs typeface="Calibri"/>
              </a:rPr>
              <a:t>What pushes us forward?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9645366-AE62-7D15-620C-1D97C5EC987A}"/>
              </a:ext>
            </a:extLst>
          </p:cNvPr>
          <p:cNvSpPr/>
          <p:nvPr/>
        </p:nvSpPr>
        <p:spPr>
          <a:xfrm>
            <a:off x="13780229" y="2937812"/>
            <a:ext cx="3283366" cy="811252"/>
          </a:xfrm>
          <a:prstGeom prst="roundRect">
            <a:avLst/>
          </a:prstGeom>
          <a:solidFill>
            <a:srgbClr val="8AD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2000" dirty="0">
                <a:solidFill>
                  <a:srgbClr val="522A6B"/>
                </a:solidFill>
                <a:latin typeface="Brandon Grotesque 1"/>
                <a:ea typeface="Calibri"/>
                <a:cs typeface="Calibri"/>
              </a:rPr>
              <a:t>What do we aspire to?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458B585-538B-74C3-C2DC-F99E8C71218A}"/>
              </a:ext>
            </a:extLst>
          </p:cNvPr>
          <p:cNvSpPr/>
          <p:nvPr/>
        </p:nvSpPr>
        <p:spPr>
          <a:xfrm>
            <a:off x="9542150" y="2937812"/>
            <a:ext cx="3283366" cy="811252"/>
          </a:xfrm>
          <a:prstGeom prst="roundRect">
            <a:avLst/>
          </a:prstGeom>
          <a:solidFill>
            <a:srgbClr val="8AD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2000" dirty="0">
                <a:solidFill>
                  <a:srgbClr val="522A6B"/>
                </a:solidFill>
                <a:latin typeface="Brandon Grotesque 1"/>
                <a:ea typeface="Calibri"/>
                <a:cs typeface="Calibri"/>
              </a:rPr>
              <a:t>What risks are ahead?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EC61816-61D3-2369-8A9A-8C3FDB1C1D07}"/>
              </a:ext>
            </a:extLst>
          </p:cNvPr>
          <p:cNvSpPr/>
          <p:nvPr/>
        </p:nvSpPr>
        <p:spPr>
          <a:xfrm>
            <a:off x="5304072" y="2937812"/>
            <a:ext cx="3283366" cy="811252"/>
          </a:xfrm>
          <a:prstGeom prst="roundRect">
            <a:avLst/>
          </a:prstGeom>
          <a:solidFill>
            <a:srgbClr val="8AD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2000" dirty="0">
                <a:solidFill>
                  <a:srgbClr val="522A6B"/>
                </a:solidFill>
                <a:latin typeface="Brandon Grotesque 1"/>
                <a:ea typeface="Calibri"/>
                <a:cs typeface="Calibri"/>
              </a:rPr>
              <a:t>What holds us back?	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076736-BC10-BCC4-ED65-3045AB2F6920}"/>
              </a:ext>
            </a:extLst>
          </p:cNvPr>
          <p:cNvSpPr txBox="1"/>
          <p:nvPr/>
        </p:nvSpPr>
        <p:spPr>
          <a:xfrm>
            <a:off x="1065994" y="3837791"/>
            <a:ext cx="3451415" cy="701730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Brandon Grotesque Medium" panose="020B0603020203060202" charset="0"/>
              </a:rPr>
              <a:t>Our committed volunteers including the </a:t>
            </a:r>
            <a:r>
              <a:rPr lang="en-GB" dirty="0">
                <a:latin typeface="Brandon Grotesque Medium" panose="020B0603020203060202" charset="0"/>
                <a:cs typeface="Brandon Grotesque 1" panose="020B0604020202020204" charset="0"/>
              </a:rPr>
              <a:t>committee</a:t>
            </a:r>
            <a:r>
              <a:rPr lang="en-GB" dirty="0">
                <a:latin typeface="Brandon Grotesque Medium" panose="020B0603020203060202" charset="0"/>
              </a:rPr>
              <a:t>, coordinator and walk leaders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 dirty="0">
                <a:latin typeface="Brandon Grotesque Medium" panose="020B0603020203060202" charset="0"/>
              </a:rPr>
              <a:t>Effective administration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 dirty="0">
                <a:latin typeface="Brandon Grotesque Medium" panose="020B0603020203060202" charset="0"/>
              </a:rPr>
              <a:t>Ramblers walk leader training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 dirty="0">
                <a:latin typeface="Brandon Grotesque Medium" panose="020B0603020203060202" charset="0"/>
              </a:rPr>
              <a:t>The fact we are free to join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 dirty="0">
                <a:latin typeface="Brandon Grotesque Medium" panose="020B0603020203060202" charset="0"/>
              </a:rPr>
              <a:t>That we cater to all abilities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 dirty="0">
                <a:latin typeface="Brandon Grotesque Medium" panose="020B0603020203060202" charset="0"/>
              </a:rPr>
              <a:t>Our 25-year history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 dirty="0">
                <a:latin typeface="Brandon Grotesque Medium" panose="020B0603020203060202" charset="0"/>
              </a:rPr>
              <a:t>External organisations who refer to us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 dirty="0">
                <a:latin typeface="Brandon Grotesque Medium" panose="020B0603020203060202" charset="0"/>
              </a:rPr>
              <a:t>Fundraising</a:t>
            </a:r>
          </a:p>
          <a:p>
            <a:endParaRPr lang="en-GB" dirty="0"/>
          </a:p>
          <a:p>
            <a:endParaRPr lang="en-GB" dirty="0">
              <a:latin typeface="Brandon Grotesque Medium" panose="020B0603020203060202" charset="0"/>
            </a:endParaRPr>
          </a:p>
          <a:p>
            <a:endParaRPr lang="en-GB" dirty="0">
              <a:latin typeface="Brandon Grotesque Medium" panose="020B0603020203060202" charset="0"/>
            </a:endParaRPr>
          </a:p>
          <a:p>
            <a:endParaRPr lang="en-GB" dirty="0">
              <a:latin typeface="Brandon Grotesque Medium" panose="020B0603020203060202" charset="0"/>
            </a:endParaRPr>
          </a:p>
          <a:p>
            <a:endParaRPr lang="en-GB" dirty="0">
              <a:latin typeface="Brandon Grotesque Medium" panose="020B0603020203060202" charset="0"/>
            </a:endParaRPr>
          </a:p>
          <a:p>
            <a:endParaRPr lang="en-GB" dirty="0">
              <a:latin typeface="Brandon Grotesque Medium" panose="020B0603020203060202" charset="0"/>
            </a:endParaRPr>
          </a:p>
          <a:p>
            <a:endParaRPr lang="en-GB" dirty="0">
              <a:latin typeface="Brandon Grotesque Medium" panose="020B060302020306020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84F1BEE-D907-BBD6-3D5E-E590C31B479B}"/>
              </a:ext>
            </a:extLst>
          </p:cNvPr>
          <p:cNvSpPr txBox="1"/>
          <p:nvPr/>
        </p:nvSpPr>
        <p:spPr>
          <a:xfrm>
            <a:off x="5304072" y="3837791"/>
            <a:ext cx="3451415" cy="757130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Brandon Grotesque Medium" panose="020B0603020203060202" charset="0"/>
              </a:rPr>
              <a:t>The demographic of groups and leaders, including that it is difficult to find volunteers / walkers in some areas of Sheffield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 dirty="0">
                <a:latin typeface="Brandon Grotesque Medium" panose="020B0603020203060202" charset="0"/>
              </a:rPr>
              <a:t>Income uncertainty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 dirty="0">
                <a:latin typeface="Brandon Grotesque Medium" panose="020B0603020203060202" charset="0"/>
              </a:rPr>
              <a:t>Not enough support for the coordinator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 dirty="0">
                <a:latin typeface="Brandon Grotesque Medium" panose="020B0603020203060202" charset="0"/>
              </a:rPr>
              <a:t>Not enough volunteer walk leaders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 dirty="0">
                <a:latin typeface="Brandon Grotesque Medium"/>
              </a:rPr>
              <a:t>Change </a:t>
            </a:r>
            <a:r>
              <a:rPr lang="en-GB">
                <a:latin typeface="Brandon Grotesque Medium"/>
              </a:rPr>
              <a:t>hesitancy</a:t>
            </a:r>
            <a:r>
              <a:rPr lang="en-GB" dirty="0">
                <a:latin typeface="Brandon Grotesque Medium"/>
              </a:rPr>
              <a:t> </a:t>
            </a:r>
            <a:endParaRPr lang="en-GB" dirty="0">
              <a:latin typeface="Brandon Grotesque Medium" panose="020B0603020203060202" charset="0"/>
            </a:endParaRP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 dirty="0">
                <a:latin typeface="Brandon Grotesque Medium" panose="020B0603020203060202" charset="0"/>
              </a:rPr>
              <a:t>Challenges associated with being a franchised model with our broad diversity of groups with different ‘wants’ and ‘needs’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 dirty="0">
                <a:latin typeface="Brandon Grotesque Medium" panose="020B0603020203060202" charset="0"/>
              </a:rPr>
              <a:t>Timing of walks</a:t>
            </a:r>
          </a:p>
          <a:p>
            <a:endParaRPr lang="en-GB" dirty="0"/>
          </a:p>
          <a:p>
            <a:endParaRPr lang="en-GB" dirty="0">
              <a:latin typeface="Brandon Grotesque Medium" panose="020B0603020203060202" charset="0"/>
            </a:endParaRPr>
          </a:p>
          <a:p>
            <a:endParaRPr lang="en-GB" dirty="0">
              <a:latin typeface="Brandon Grotesque Medium" panose="020B0603020203060202" charset="0"/>
            </a:endParaRPr>
          </a:p>
          <a:p>
            <a:endParaRPr lang="en-GB" dirty="0">
              <a:latin typeface="Brandon Grotesque Medium" panose="020B0603020203060202" charset="0"/>
            </a:endParaRPr>
          </a:p>
          <a:p>
            <a:endParaRPr lang="en-GB" dirty="0">
              <a:latin typeface="Brandon Grotesque Medium" panose="020B0603020203060202" charset="0"/>
            </a:endParaRPr>
          </a:p>
          <a:p>
            <a:endParaRPr lang="en-GB" dirty="0">
              <a:latin typeface="Brandon Grotesque Medium" panose="020B0603020203060202" charset="0"/>
            </a:endParaRPr>
          </a:p>
          <a:p>
            <a:endParaRPr lang="en-GB" dirty="0">
              <a:latin typeface="Brandon Grotesque Medium" panose="020B060302020306020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94B8BD-46DB-A7D4-67A7-2BA65E213470}"/>
              </a:ext>
            </a:extLst>
          </p:cNvPr>
          <p:cNvSpPr txBox="1"/>
          <p:nvPr/>
        </p:nvSpPr>
        <p:spPr>
          <a:xfrm>
            <a:off x="9542150" y="3837791"/>
            <a:ext cx="3451415" cy="646330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Brandon Grotesque Medium" panose="020B0603020203060202" charset="0"/>
              </a:rPr>
              <a:t>Continuing the effective recording of walks as required by Ramblers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 dirty="0">
                <a:latin typeface="Brandon Grotesque Medium" panose="020B0603020203060202" charset="0"/>
              </a:rPr>
              <a:t>Lack of volunteer leaders / board members who are willing to take on more responsibility 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 dirty="0">
                <a:latin typeface="Brandon Grotesque Medium" panose="020B0603020203060202" charset="0"/>
              </a:rPr>
              <a:t>The changing demographics of our walkers and groups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 dirty="0">
                <a:latin typeface="Brandon Grotesque Medium"/>
              </a:rPr>
              <a:t>Failing to reach enough new walkers in some areas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 dirty="0">
                <a:latin typeface="Brandon Grotesque Medium" panose="020B0603020203060202" charset="0"/>
              </a:rPr>
              <a:t>Coordinator needing to reduce their workload 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 dirty="0">
                <a:latin typeface="Brandon Grotesque Medium" panose="020B0603020203060202" charset="0"/>
              </a:rPr>
              <a:t>Ramblers moving the goalposts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endParaRPr lang="en-GB" dirty="0">
              <a:latin typeface="Brandon Grotesque Medium" panose="020B0603020203060202" charset="0"/>
            </a:endParaRPr>
          </a:p>
          <a:p>
            <a:endParaRPr lang="en-GB" dirty="0">
              <a:latin typeface="Brandon Grotesque Medium" panose="020B0603020203060202" charset="0"/>
            </a:endParaRPr>
          </a:p>
          <a:p>
            <a:endParaRPr lang="en-GB" dirty="0">
              <a:latin typeface="Brandon Grotesque Medium" panose="020B0603020203060202" charset="0"/>
            </a:endParaRPr>
          </a:p>
          <a:p>
            <a:endParaRPr lang="en-GB" dirty="0">
              <a:latin typeface="Brandon Grotesque Medium" panose="020B0603020203060202" charset="0"/>
            </a:endParaRPr>
          </a:p>
          <a:p>
            <a:endParaRPr lang="en-GB" dirty="0">
              <a:latin typeface="Brandon Grotesque Medium" panose="020B060302020306020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D828685-A224-E6AA-0CFF-5AEC1EF57869}"/>
              </a:ext>
            </a:extLst>
          </p:cNvPr>
          <p:cNvSpPr txBox="1"/>
          <p:nvPr/>
        </p:nvSpPr>
        <p:spPr>
          <a:xfrm>
            <a:off x="13780228" y="3837790"/>
            <a:ext cx="3451415" cy="757130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>
                <a:latin typeface="Brandon Grotesque Medium"/>
              </a:rPr>
              <a:t>SOS becomes the go-to referral </a:t>
            </a:r>
            <a:r>
              <a:rPr lang="en-GB" dirty="0">
                <a:latin typeface="Brandon Grotesque Medium"/>
              </a:rPr>
              <a:t>organisation for improved wellbeing 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 dirty="0">
                <a:latin typeface="Brandon Grotesque Medium" panose="020B0603020203060202" charset="0"/>
              </a:rPr>
              <a:t>Succession planning, including the recruitment of more trustees / administrative support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>
                <a:latin typeface="Brandon Grotesque Medium"/>
              </a:rPr>
              <a:t>Improved clarity around roles and </a:t>
            </a:r>
            <a:r>
              <a:rPr lang="en-GB" dirty="0">
                <a:latin typeface="Brandon Grotesque Medium"/>
              </a:rPr>
              <a:t>responsibilities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>
                <a:latin typeface="Brandon Grotesque Medium"/>
              </a:rPr>
              <a:t>More members including more volunteer walk leaders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 dirty="0">
                <a:latin typeface="Brandon Grotesque Medium" panose="020B0603020203060202" charset="0"/>
              </a:rPr>
              <a:t>Grow the number and type of walks 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>
                <a:latin typeface="Brandon Grotesque Medium"/>
              </a:rPr>
              <a:t>Improved communications (including social </a:t>
            </a:r>
            <a:r>
              <a:rPr lang="en-GB" dirty="0">
                <a:latin typeface="Brandon Grotesque Medium"/>
              </a:rPr>
              <a:t>media)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 dirty="0">
                <a:latin typeface="Brandon Grotesque Medium" panose="020B0603020203060202" charset="0"/>
              </a:rPr>
              <a:t>Easier data recording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r>
              <a:rPr lang="en-GB" dirty="0">
                <a:latin typeface="Brandon Grotesque Medium" panose="020B0603020203060202" charset="0"/>
              </a:rPr>
              <a:t>Income diversification</a:t>
            </a:r>
          </a:p>
          <a:p>
            <a:endParaRPr lang="en-GB" dirty="0">
              <a:latin typeface="Brandon Grotesque Medium" panose="020B0603020203060202" charset="0"/>
            </a:endParaRPr>
          </a:p>
          <a:p>
            <a:endParaRPr lang="en-GB" dirty="0">
              <a:latin typeface="Brandon Grotesque Medium" panose="020B0603020203060202" charset="0"/>
            </a:endParaRPr>
          </a:p>
          <a:p>
            <a:endParaRPr lang="en-GB" dirty="0">
              <a:latin typeface="Brandon Grotesque Medium" panose="020B0603020203060202" charset="0"/>
            </a:endParaRPr>
          </a:p>
          <a:p>
            <a:endParaRPr lang="en-GB" dirty="0">
              <a:latin typeface="Brandon Grotesque Medium" panose="020B0603020203060202" charset="0"/>
            </a:endParaRPr>
          </a:p>
          <a:p>
            <a:endParaRPr lang="en-GB" dirty="0">
              <a:latin typeface="Brandon Grotesque Medium" panose="020B0603020203060202" charset="0"/>
            </a:endParaRPr>
          </a:p>
          <a:p>
            <a:endParaRPr lang="en-GB" dirty="0">
              <a:latin typeface="Brandon Grotesque Medium" panose="020B060302020306020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988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3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1AFF1-0080-BB78-5FFB-0AF4EC510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Brandon Grotesque Black"/>
              </a:rPr>
              <a:t>SOS Strategy 26-31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74F0A3-2F1B-1244-9B04-DAC0D126DE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705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22A6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B11A95-51B8-108D-D611-8EA404DE3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4DB219BD-E83D-F913-A6B0-0F708C85155A}"/>
              </a:ext>
            </a:extLst>
          </p:cNvPr>
          <p:cNvSpPr txBox="1"/>
          <p:nvPr/>
        </p:nvSpPr>
        <p:spPr>
          <a:xfrm>
            <a:off x="1065994" y="2724327"/>
            <a:ext cx="15379558" cy="54476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000" b="1" dirty="0">
                <a:latin typeface="Brandon Grotesque Medium"/>
                <a:ea typeface="+mn-lt"/>
                <a:cs typeface="+mn-lt"/>
              </a:rPr>
              <a:t>Our vision </a:t>
            </a:r>
          </a:p>
          <a:p>
            <a:endParaRPr lang="en-GB" sz="3000" dirty="0">
              <a:latin typeface="Brandon Grotesque Medium"/>
              <a:ea typeface="+mn-lt"/>
              <a:cs typeface="+mn-lt"/>
            </a:endParaRPr>
          </a:p>
          <a:p>
            <a:r>
              <a:rPr lang="en-GB" sz="2400" dirty="0">
                <a:latin typeface="Brandon Grotesque Medium"/>
                <a:ea typeface="+mn-lt"/>
                <a:cs typeface="+mn-lt"/>
              </a:rPr>
              <a:t>People</a:t>
            </a:r>
            <a:r>
              <a:rPr lang="en-GB" sz="1400" dirty="0"/>
              <a:t> </a:t>
            </a:r>
            <a:r>
              <a:rPr lang="en-GB" sz="2400" dirty="0">
                <a:latin typeface="Brandon Grotesque Medium"/>
                <a:ea typeface="+mn-lt"/>
                <a:cs typeface="+mn-lt"/>
              </a:rPr>
              <a:t>in Sheffield take steps to improve their mental and physical health and reduce their social isolation.</a:t>
            </a:r>
          </a:p>
          <a:p>
            <a:endParaRPr lang="en-GB" sz="2400" dirty="0">
              <a:latin typeface="Brandon Grotesque Medium"/>
              <a:ea typeface="+mn-lt"/>
              <a:cs typeface="+mn-lt"/>
            </a:endParaRPr>
          </a:p>
          <a:p>
            <a:endParaRPr lang="en-GB" sz="2400" dirty="0">
              <a:latin typeface="Brandon Grotesque Medium"/>
              <a:ea typeface="+mn-lt"/>
              <a:cs typeface="+mn-lt"/>
            </a:endParaRPr>
          </a:p>
          <a:p>
            <a:r>
              <a:rPr lang="en-GB" sz="3000" b="1" dirty="0">
                <a:latin typeface="Brandon Grotesque Medium"/>
                <a:ea typeface="+mn-lt"/>
                <a:cs typeface="+mn-lt"/>
              </a:rPr>
              <a:t>Our mission</a:t>
            </a:r>
          </a:p>
          <a:p>
            <a:endParaRPr lang="en-GB" sz="3000" b="1" dirty="0">
              <a:latin typeface="Brandon Grotesque Medium"/>
              <a:ea typeface="+mn-lt"/>
              <a:cs typeface="+mn-lt"/>
            </a:endParaRPr>
          </a:p>
          <a:p>
            <a:r>
              <a:rPr lang="en-GB" sz="2400" dirty="0">
                <a:latin typeface="Brandon Grotesque Medium"/>
                <a:ea typeface="+mn-lt"/>
                <a:cs typeface="+mn-lt"/>
              </a:rPr>
              <a:t>Provide regular, safe and welcoming walks in a range of locations across the city of Sheffield. </a:t>
            </a:r>
          </a:p>
          <a:p>
            <a:endParaRPr lang="en-GB" sz="2400" dirty="0">
              <a:latin typeface="Brandon Grotesque Medium"/>
              <a:ea typeface="+mn-lt"/>
              <a:cs typeface="+mn-lt"/>
            </a:endParaRPr>
          </a:p>
          <a:p>
            <a:endParaRPr lang="en-GB" sz="2400" dirty="0">
              <a:latin typeface="Brandon Grotesque Medium"/>
              <a:ea typeface="+mn-lt"/>
              <a:cs typeface="+mn-lt"/>
            </a:endParaRPr>
          </a:p>
          <a:p>
            <a:r>
              <a:rPr lang="en-GB" sz="3000" b="1" dirty="0">
                <a:latin typeface="Brandon Grotesque Medium"/>
                <a:ea typeface="+mn-lt"/>
                <a:cs typeface="+mn-lt"/>
              </a:rPr>
              <a:t>Our strategic aims </a:t>
            </a:r>
          </a:p>
          <a:p>
            <a:endParaRPr lang="en-GB" sz="3000" b="1" dirty="0">
              <a:latin typeface="Brandon Grotesque Medium"/>
              <a:ea typeface="+mn-lt"/>
              <a:cs typeface="+mn-lt"/>
            </a:endParaRPr>
          </a:p>
          <a:p>
            <a:endParaRPr lang="en-GB" sz="2400" dirty="0">
              <a:latin typeface="Brandon Grotesque Medium"/>
              <a:ea typeface="+mn-lt"/>
              <a:cs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DD860F-5989-8F7A-4D6D-0A6535C2B607}"/>
              </a:ext>
            </a:extLst>
          </p:cNvPr>
          <p:cNvSpPr txBox="1"/>
          <p:nvPr/>
        </p:nvSpPr>
        <p:spPr>
          <a:xfrm>
            <a:off x="1065994" y="1747574"/>
            <a:ext cx="6088043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800" spc="-240">
                <a:solidFill>
                  <a:srgbClr val="522A6B"/>
                </a:solidFill>
                <a:latin typeface="Brandon Grotesque Bold"/>
              </a:rPr>
              <a:t>SOS Strategy 26-31</a:t>
            </a:r>
            <a:endParaRPr lang="en-US" sz="4800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B473039-564A-1F52-B908-A20FA8BCC4AB}"/>
              </a:ext>
            </a:extLst>
          </p:cNvPr>
          <p:cNvSpPr/>
          <p:nvPr/>
        </p:nvSpPr>
        <p:spPr>
          <a:xfrm>
            <a:off x="1065994" y="7728174"/>
            <a:ext cx="3283366" cy="811252"/>
          </a:xfrm>
          <a:prstGeom prst="roundRect">
            <a:avLst/>
          </a:prstGeom>
          <a:solidFill>
            <a:srgbClr val="8AD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2400" dirty="0">
                <a:solidFill>
                  <a:srgbClr val="522A6B"/>
                </a:solidFill>
                <a:latin typeface="Brandon Grotesque 1"/>
                <a:ea typeface="Calibri"/>
                <a:cs typeface="Calibri"/>
              </a:rPr>
              <a:t>Aim 1: Visibility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7C9C63B-871C-C17E-1482-76E08660756F}"/>
              </a:ext>
            </a:extLst>
          </p:cNvPr>
          <p:cNvSpPr/>
          <p:nvPr/>
        </p:nvSpPr>
        <p:spPr>
          <a:xfrm>
            <a:off x="11391324" y="7728174"/>
            <a:ext cx="3283366" cy="811252"/>
          </a:xfrm>
          <a:prstGeom prst="roundRect">
            <a:avLst/>
          </a:prstGeom>
          <a:solidFill>
            <a:srgbClr val="8AD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2400" dirty="0">
                <a:solidFill>
                  <a:srgbClr val="522A6B"/>
                </a:solidFill>
                <a:latin typeface="Brandon Grotesque 1"/>
                <a:ea typeface="Calibri"/>
                <a:cs typeface="Calibri"/>
              </a:rPr>
              <a:t>Aim 4: Funding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F141DFD-11AE-BA80-5876-5A8DC6AFD272}"/>
              </a:ext>
            </a:extLst>
          </p:cNvPr>
          <p:cNvSpPr/>
          <p:nvPr/>
        </p:nvSpPr>
        <p:spPr>
          <a:xfrm>
            <a:off x="7949548" y="7728174"/>
            <a:ext cx="3283366" cy="811252"/>
          </a:xfrm>
          <a:prstGeom prst="roundRect">
            <a:avLst/>
          </a:prstGeom>
          <a:solidFill>
            <a:srgbClr val="8AD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2400" dirty="0">
                <a:solidFill>
                  <a:srgbClr val="522A6B"/>
                </a:solidFill>
                <a:latin typeface="Brandon Grotesque 1"/>
                <a:ea typeface="Calibri"/>
                <a:cs typeface="Calibri"/>
              </a:rPr>
              <a:t>Aim 3: Wellbeing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1BA515D-1C7E-66FA-BBCA-3E1BC4C13723}"/>
              </a:ext>
            </a:extLst>
          </p:cNvPr>
          <p:cNvSpPr/>
          <p:nvPr/>
        </p:nvSpPr>
        <p:spPr>
          <a:xfrm>
            <a:off x="4507771" y="7728174"/>
            <a:ext cx="3283366" cy="811252"/>
          </a:xfrm>
          <a:prstGeom prst="roundRect">
            <a:avLst/>
          </a:prstGeom>
          <a:solidFill>
            <a:srgbClr val="8AD1C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2400" dirty="0">
                <a:solidFill>
                  <a:srgbClr val="522A6B"/>
                </a:solidFill>
                <a:latin typeface="Brandon Grotesque 1"/>
                <a:ea typeface="Calibri"/>
                <a:cs typeface="Calibri"/>
              </a:rPr>
              <a:t>Aim 2: Succession </a:t>
            </a:r>
          </a:p>
        </p:txBody>
      </p:sp>
    </p:spTree>
    <p:extLst>
      <p:ext uri="{BB962C8B-B14F-4D97-AF65-F5344CB8AC3E}">
        <p14:creationId xmlns:p14="http://schemas.microsoft.com/office/powerpoint/2010/main" val="1202283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22A6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B8998D-BA35-6FB6-7B93-7DB90827B7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483C9B92-9CE3-AE4B-C4C4-6976B7D831CD}"/>
              </a:ext>
            </a:extLst>
          </p:cNvPr>
          <p:cNvSpPr txBox="1"/>
          <p:nvPr/>
        </p:nvSpPr>
        <p:spPr>
          <a:xfrm>
            <a:off x="1065994" y="2724327"/>
            <a:ext cx="15379558" cy="41549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000" b="1" dirty="0">
                <a:latin typeface="Brandon Grotesque Medium"/>
                <a:ea typeface="+mn-lt"/>
                <a:cs typeface="+mn-lt"/>
              </a:rPr>
              <a:t>Outcome </a:t>
            </a:r>
          </a:p>
          <a:p>
            <a:endParaRPr lang="en-GB" sz="3000" dirty="0">
              <a:latin typeface="Brandon Grotesque Medium"/>
              <a:ea typeface="+mn-lt"/>
              <a:cs typeface="+mn-lt"/>
            </a:endParaRPr>
          </a:p>
          <a:p>
            <a:r>
              <a:rPr lang="en-GB" sz="2400" dirty="0">
                <a:latin typeface="Brandon Grotesque Medium"/>
                <a:ea typeface="+mn-lt"/>
                <a:cs typeface="+mn-lt"/>
              </a:rPr>
              <a:t>Step out Sheffield is better known by those who might want to access our services or volunteer with us.</a:t>
            </a:r>
          </a:p>
          <a:p>
            <a:endParaRPr lang="en-GB" sz="2400" dirty="0">
              <a:latin typeface="Brandon Grotesque Medium"/>
              <a:ea typeface="+mn-lt"/>
              <a:cs typeface="+mn-lt"/>
            </a:endParaRPr>
          </a:p>
          <a:p>
            <a:r>
              <a:rPr lang="en-GB" sz="3000" b="1" dirty="0">
                <a:latin typeface="Brandon Grotesque Medium"/>
                <a:ea typeface="+mn-lt"/>
                <a:cs typeface="+mn-lt"/>
              </a:rPr>
              <a:t>Goals</a:t>
            </a:r>
          </a:p>
          <a:p>
            <a:endParaRPr lang="en-GB" sz="3000" b="1" dirty="0">
              <a:latin typeface="Brandon Grotesque Medium"/>
              <a:ea typeface="+mn-lt"/>
              <a:cs typeface="+mn-lt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latin typeface="Brandon Grotesque Medium"/>
                <a:ea typeface="+mn-lt"/>
                <a:cs typeface="+mn-lt"/>
              </a:rPr>
              <a:t>Improve our online presence.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latin typeface="Brandon Grotesque Medium"/>
                <a:ea typeface="+mn-lt"/>
                <a:cs typeface="+mn-lt"/>
              </a:rPr>
              <a:t>Widen our partnerships including with GPs and the local council.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latin typeface="Brandon Grotesque Medium"/>
                <a:ea typeface="+mn-lt"/>
                <a:cs typeface="+mn-lt"/>
              </a:rPr>
              <a:t>Further opportunities to recruit walk leaders and committee members.</a:t>
            </a:r>
            <a:endParaRPr lang="en-GB" sz="3000" b="1" dirty="0">
              <a:latin typeface="Brandon Grotesque Medium"/>
              <a:ea typeface="+mn-lt"/>
              <a:cs typeface="+mn-lt"/>
            </a:endParaRPr>
          </a:p>
          <a:p>
            <a:endParaRPr lang="en-GB" sz="2400" dirty="0">
              <a:latin typeface="Brandon Grotesque Medium"/>
              <a:ea typeface="+mn-lt"/>
              <a:cs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1738B7-6C1F-7A10-F32E-B0021606778B}"/>
              </a:ext>
            </a:extLst>
          </p:cNvPr>
          <p:cNvSpPr txBox="1"/>
          <p:nvPr/>
        </p:nvSpPr>
        <p:spPr>
          <a:xfrm>
            <a:off x="1065994" y="1747574"/>
            <a:ext cx="60880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spc="-240" dirty="0">
                <a:solidFill>
                  <a:srgbClr val="522A6B"/>
                </a:solidFill>
                <a:latin typeface="Brandon Grotesque Bold"/>
              </a:rPr>
              <a:t>Strategic aim 1 - Visibility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483576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22A6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B093C2-CC32-AADD-A5E1-836F9026D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30C8F109-DD42-3882-907A-671412D15C37}"/>
              </a:ext>
            </a:extLst>
          </p:cNvPr>
          <p:cNvSpPr txBox="1"/>
          <p:nvPr/>
        </p:nvSpPr>
        <p:spPr>
          <a:xfrm>
            <a:off x="1065994" y="2724327"/>
            <a:ext cx="15379558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000" b="1" dirty="0">
                <a:latin typeface="Brandon Grotesque Medium"/>
                <a:ea typeface="+mn-lt"/>
                <a:cs typeface="+mn-lt"/>
              </a:rPr>
              <a:t>Outcome </a:t>
            </a:r>
          </a:p>
          <a:p>
            <a:endParaRPr lang="en-GB" sz="3000" dirty="0">
              <a:latin typeface="Brandon Grotesque Medium"/>
              <a:ea typeface="+mn-lt"/>
              <a:cs typeface="+mn-lt"/>
            </a:endParaRPr>
          </a:p>
          <a:p>
            <a:r>
              <a:rPr lang="en-GB" sz="2400" dirty="0">
                <a:latin typeface="Brandon Grotesque Medium"/>
                <a:ea typeface="+mn-lt"/>
                <a:cs typeface="+mn-lt"/>
              </a:rPr>
              <a:t>Step out Sheffield has the right people to continue to deliver its services in the future.</a:t>
            </a:r>
          </a:p>
          <a:p>
            <a:endParaRPr lang="en-GB" sz="2400" dirty="0">
              <a:latin typeface="Brandon Grotesque Medium"/>
              <a:ea typeface="+mn-lt"/>
              <a:cs typeface="+mn-lt"/>
            </a:endParaRPr>
          </a:p>
          <a:p>
            <a:r>
              <a:rPr lang="en-GB" sz="3000" b="1" dirty="0">
                <a:latin typeface="Brandon Grotesque Medium"/>
                <a:ea typeface="+mn-lt"/>
                <a:cs typeface="+mn-lt"/>
              </a:rPr>
              <a:t>Goals</a:t>
            </a:r>
          </a:p>
          <a:p>
            <a:endParaRPr lang="en-GB" sz="3000" b="1" dirty="0">
              <a:latin typeface="Brandon Grotesque Medium"/>
              <a:ea typeface="+mn-lt"/>
              <a:cs typeface="+mn-lt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latin typeface="Brandon Grotesque Medium"/>
                <a:ea typeface="+mn-lt"/>
                <a:cs typeface="+mn-lt"/>
              </a:rPr>
              <a:t>Effectively plan for succession of the coordinator role through expanded board roles and volunteer recruitment.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latin typeface="Brandon Grotesque Medium"/>
                <a:ea typeface="+mn-lt"/>
                <a:cs typeface="+mn-lt"/>
              </a:rPr>
              <a:t>Walk leaders take an increased responsibility for encouraging walkers to consider being trained as a leader or volunteering elsewhere at SOS.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3289DF-C9CD-6B04-1509-29D1B88467B3}"/>
              </a:ext>
            </a:extLst>
          </p:cNvPr>
          <p:cNvSpPr txBox="1"/>
          <p:nvPr/>
        </p:nvSpPr>
        <p:spPr>
          <a:xfrm>
            <a:off x="1065994" y="1747574"/>
            <a:ext cx="60880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spc="-240" dirty="0">
                <a:solidFill>
                  <a:srgbClr val="522A6B"/>
                </a:solidFill>
                <a:latin typeface="Brandon Grotesque Bold"/>
              </a:rPr>
              <a:t>Strategic aim 2 - Succession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351509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22A6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29F00A-0381-9A58-5891-2EEE01AB4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E3E67B04-4A0F-BD25-9C25-D0DEE48F10A5}"/>
              </a:ext>
            </a:extLst>
          </p:cNvPr>
          <p:cNvSpPr txBox="1"/>
          <p:nvPr/>
        </p:nvSpPr>
        <p:spPr>
          <a:xfrm>
            <a:off x="1065994" y="2724327"/>
            <a:ext cx="15379558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000" b="1" dirty="0">
                <a:latin typeface="Brandon Grotesque Medium"/>
                <a:ea typeface="+mn-lt"/>
                <a:cs typeface="+mn-lt"/>
              </a:rPr>
              <a:t>Outcome </a:t>
            </a:r>
          </a:p>
          <a:p>
            <a:endParaRPr lang="en-GB" sz="3000" dirty="0">
              <a:latin typeface="Brandon Grotesque Medium"/>
              <a:ea typeface="+mn-lt"/>
              <a:cs typeface="+mn-lt"/>
            </a:endParaRPr>
          </a:p>
          <a:p>
            <a:r>
              <a:rPr lang="en-GB" sz="2400" dirty="0">
                <a:latin typeface="Brandon Grotesque Medium"/>
                <a:ea typeface="+mn-lt"/>
                <a:cs typeface="+mn-lt"/>
              </a:rPr>
              <a:t>The wellbeing of those who walk with us (or could walk with us), and of our groups is improved.</a:t>
            </a:r>
          </a:p>
          <a:p>
            <a:endParaRPr lang="en-GB" sz="2400" dirty="0">
              <a:latin typeface="Brandon Grotesque Medium"/>
              <a:ea typeface="+mn-lt"/>
              <a:cs typeface="+mn-lt"/>
            </a:endParaRPr>
          </a:p>
          <a:p>
            <a:r>
              <a:rPr lang="en-GB" sz="3000" b="1" dirty="0">
                <a:latin typeface="Brandon Grotesque Medium"/>
                <a:ea typeface="+mn-lt"/>
                <a:cs typeface="+mn-lt"/>
              </a:rPr>
              <a:t>Goals</a:t>
            </a:r>
          </a:p>
          <a:p>
            <a:endParaRPr lang="en-GB" sz="3000" b="1" dirty="0">
              <a:latin typeface="Brandon Grotesque Medium"/>
              <a:ea typeface="+mn-lt"/>
              <a:cs typeface="+mn-lt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latin typeface="Brandon Grotesque Medium"/>
                <a:ea typeface="+mn-lt"/>
                <a:cs typeface="+mn-lt"/>
              </a:rPr>
              <a:t>Increase knowledge of SOS amongst those who's wellbeing might benefit from walking with us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latin typeface="Brandon Grotesque Medium"/>
                <a:ea typeface="+mn-lt"/>
                <a:cs typeface="+mn-lt"/>
              </a:rPr>
              <a:t>Ensure walk leaders have more access to training and support for themselves and for their group.</a:t>
            </a:r>
          </a:p>
          <a:p>
            <a:endParaRPr lang="en-GB" sz="2400" dirty="0">
              <a:latin typeface="Brandon Grotesque Medium"/>
              <a:ea typeface="+mn-lt"/>
              <a:cs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4AACCEF-FA35-30A0-1FFD-685D218FAAD2}"/>
              </a:ext>
            </a:extLst>
          </p:cNvPr>
          <p:cNvSpPr txBox="1"/>
          <p:nvPr/>
        </p:nvSpPr>
        <p:spPr>
          <a:xfrm>
            <a:off x="1065994" y="1747574"/>
            <a:ext cx="60880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spc="-240" dirty="0">
                <a:solidFill>
                  <a:srgbClr val="522A6B"/>
                </a:solidFill>
                <a:latin typeface="Brandon Grotesque Bold"/>
              </a:rPr>
              <a:t>Strategic aim 3 - Wellbeing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130229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CV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E760E745056342B0B4F0F31AE58D57" ma:contentTypeVersion="18" ma:contentTypeDescription="Create a new document." ma:contentTypeScope="" ma:versionID="945ce8ec15d6b1cf48c64896f08ca269">
  <xsd:schema xmlns:xsd="http://www.w3.org/2001/XMLSchema" xmlns:xs="http://www.w3.org/2001/XMLSchema" xmlns:p="http://schemas.microsoft.com/office/2006/metadata/properties" xmlns:ns1="http://schemas.microsoft.com/sharepoint/v3" xmlns:ns2="88c3dd1f-4517-4cad-a7e7-05285954a375" xmlns:ns3="05d2831c-bfef-4fbf-a4ff-0455844d64b3" targetNamespace="http://schemas.microsoft.com/office/2006/metadata/properties" ma:root="true" ma:fieldsID="e08c7504af2fbfb02d6a309b45b889a5" ns1:_="" ns2:_="" ns3:_="">
    <xsd:import namespace="http://schemas.microsoft.com/sharepoint/v3"/>
    <xsd:import namespace="88c3dd1f-4517-4cad-a7e7-05285954a375"/>
    <xsd:import namespace="05d2831c-bfef-4fbf-a4ff-0455844d64b3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c3dd1f-4517-4cad-a7e7-05285954a375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f602eada-e4a9-4e59-8e48-d65e5683c3c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d2831c-bfef-4fbf-a4ff-0455844d64b3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a1a21890-117b-4df5-8a35-55bf9df4d65a}" ma:internalName="TaxCatchAll" ma:showField="CatchAllData" ma:web="05d2831c-bfef-4fbf-a4ff-0455844d64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8c3dd1f-4517-4cad-a7e7-05285954a375">
      <Terms xmlns="http://schemas.microsoft.com/office/infopath/2007/PartnerControls"/>
    </lcf76f155ced4ddcb4097134ff3c332f>
    <TaxCatchAll xmlns="05d2831c-bfef-4fbf-a4ff-0455844d64b3" xsi:nil="true"/>
    <MediaLengthInSeconds xmlns="88c3dd1f-4517-4cad-a7e7-05285954a375" xsi:nil="true"/>
    <SharedWithUsers xmlns="05d2831c-bfef-4fbf-a4ff-0455844d64b3">
      <UserInfo>
        <DisplayName/>
        <AccountId xsi:nil="true"/>
        <AccountType/>
      </UserInfo>
    </SharedWithUsers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86C5E15-F5DA-462E-BBF9-355DC7EAE7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7C9F47-42D1-44CC-B40D-8F9F6F112D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8c3dd1f-4517-4cad-a7e7-05285954a375"/>
    <ds:schemaRef ds:uri="05d2831c-bfef-4fbf-a4ff-0455844d64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9F20257-7054-40C6-AC00-569BCC267A51}">
  <ds:schemaRefs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www.w3.org/XML/1998/namespace"/>
    <ds:schemaRef ds:uri="05d2831c-bfef-4fbf-a4ff-0455844d64b3"/>
    <ds:schemaRef ds:uri="88c3dd1f-4517-4cad-a7e7-05285954a375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944</Words>
  <Application>Microsoft Office PowerPoint</Application>
  <PresentationFormat>Custom</PresentationFormat>
  <Paragraphs>219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Brandon Grotesque Black</vt:lpstr>
      <vt:lpstr>Calibri</vt:lpstr>
      <vt:lpstr>Brandon Grotesque Bold</vt:lpstr>
      <vt:lpstr>Verlag Black</vt:lpstr>
      <vt:lpstr>Brandon Grotesque 1</vt:lpstr>
      <vt:lpstr>Arial</vt:lpstr>
      <vt:lpstr>Brandon Grotesque Medium</vt:lpstr>
      <vt:lpstr>Office Theme</vt:lpstr>
      <vt:lpstr>PowerPoint Presentation</vt:lpstr>
      <vt:lpstr>PowerPoint Presentation</vt:lpstr>
      <vt:lpstr>PowerPoint Presentation</vt:lpstr>
      <vt:lpstr>PowerPoint Presentation</vt:lpstr>
      <vt:lpstr>SOS Strategy 26-31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SOS Business plan 26-31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Lunch &amp; Learn Presentation</dc:title>
  <dc:creator>Vicky Kelly</dc:creator>
  <cp:lastModifiedBy>Sam Carey</cp:lastModifiedBy>
  <cp:revision>55</cp:revision>
  <dcterms:created xsi:type="dcterms:W3CDTF">2006-08-16T00:00:00Z</dcterms:created>
  <dcterms:modified xsi:type="dcterms:W3CDTF">2026-04-14T08:49:33Z</dcterms:modified>
  <dc:identifier>DAFO6K4o1L0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0x010100C0E760E745056342B0B4F0F31AE58D57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</Properties>
</file>